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8" r:id="rId2"/>
    <p:sldId id="259" r:id="rId3"/>
    <p:sldId id="260" r:id="rId4"/>
    <p:sldId id="262" r:id="rId5"/>
    <p:sldId id="396" r:id="rId6"/>
    <p:sldId id="1427" r:id="rId7"/>
    <p:sldId id="1431" r:id="rId8"/>
    <p:sldId id="1428" r:id="rId9"/>
    <p:sldId id="1430" r:id="rId10"/>
    <p:sldId id="1432" r:id="rId11"/>
    <p:sldId id="1435" r:id="rId12"/>
    <p:sldId id="1433" r:id="rId13"/>
    <p:sldId id="1436" r:id="rId14"/>
    <p:sldId id="1437" r:id="rId15"/>
    <p:sldId id="384" r:id="rId16"/>
    <p:sldId id="1440" r:id="rId17"/>
    <p:sldId id="1438" r:id="rId18"/>
    <p:sldId id="1439" r:id="rId19"/>
    <p:sldId id="257" r:id="rId20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084" autoAdjust="0"/>
  </p:normalViewPr>
  <p:slideViewPr>
    <p:cSldViewPr>
      <p:cViewPr varScale="1">
        <p:scale>
          <a:sx n="142" d="100"/>
          <a:sy n="142" d="100"/>
        </p:scale>
        <p:origin x="696" y="12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5766" y="-10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Erro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solidFill>
                <a:schemeClr val="lt1"/>
              </a:solidFill>
              <a:ln>
                <a:solidFill>
                  <a:schemeClr val="dk1">
                    <a:lumMod val="25000"/>
                    <a:lumOff val="75000"/>
                  </a:schemeClr>
                </a:solidFill>
              </a:ln>
              <a:effectLst/>
            </c:spPr>
            <c:txPr>
              <a:bodyPr rot="0" spcFirstLastPara="1" vertOverflow="clip" horzOverflow="clip" vert="horz" wrap="square" lIns="36576" tIns="18288" rIns="36576" bIns="18288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dk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oundRect">
                    <a:avLst/>
                  </a:prstGeom>
                  <a:noFill/>
                  <a:ln>
                    <a:noFill/>
                  </a:ln>
                </c15:spPr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Sheet1!$A$2:$A$9</c:f>
              <c:strCache>
                <c:ptCount val="8"/>
                <c:pt idx="0">
                  <c:v>2011 (XRCE)</c:v>
                </c:pt>
                <c:pt idx="1">
                  <c:v>2012 (AlexNet)</c:v>
                </c:pt>
                <c:pt idx="2">
                  <c:v>2013 (ZF)</c:v>
                </c:pt>
                <c:pt idx="3">
                  <c:v>2014 (VGG)</c:v>
                </c:pt>
                <c:pt idx="4">
                  <c:v>2014 (GoogleNET)</c:v>
                </c:pt>
                <c:pt idx="5">
                  <c:v>Humano</c:v>
                </c:pt>
                <c:pt idx="6">
                  <c:v>2015 (ResNet)</c:v>
                </c:pt>
                <c:pt idx="7">
                  <c:v>2016 (GoogleLeNet-V4)</c:v>
                </c:pt>
              </c:strCache>
            </c:strRef>
          </c:cat>
          <c:val>
            <c:numRef>
              <c:f>Sheet1!$B$2:$B$9</c:f>
              <c:numCache>
                <c:formatCode>General</c:formatCode>
                <c:ptCount val="8"/>
                <c:pt idx="0">
                  <c:v>26</c:v>
                </c:pt>
                <c:pt idx="1">
                  <c:v>16.399999999999999</c:v>
                </c:pt>
                <c:pt idx="2">
                  <c:v>11.7</c:v>
                </c:pt>
                <c:pt idx="3">
                  <c:v>7.3</c:v>
                </c:pt>
                <c:pt idx="4">
                  <c:v>6.7</c:v>
                </c:pt>
                <c:pt idx="5">
                  <c:v>5</c:v>
                </c:pt>
                <c:pt idx="6">
                  <c:v>3.6</c:v>
                </c:pt>
                <c:pt idx="7">
                  <c:v>3.1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0B4-4B86-875D-02071454B9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0920760"/>
        <c:axId val="550921088"/>
      </c:lineChart>
      <c:catAx>
        <c:axId val="5509207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921088"/>
        <c:crosses val="autoZero"/>
        <c:auto val="1"/>
        <c:lblAlgn val="ctr"/>
        <c:lblOffset val="100"/>
        <c:noMultiLvlLbl val="0"/>
      </c:catAx>
      <c:valAx>
        <c:axId val="550921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0920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9D7368-7CA8-4A79-BEC9-7507E77E35E7}" type="datetimeFigureOut">
              <a:rPr lang="pt-BR" smtClean="0"/>
              <a:pPr/>
              <a:t>07/06/2019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4E69E7-0444-4D95-BF7D-C49E9A91CB40}" type="slidenum">
              <a:rPr lang="pt-BR" smtClean="0"/>
              <a:pPr/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jpeg>
</file>

<file path=ppt/media/image32.jpeg>
</file>

<file path=ppt/media/image33.pn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png>
</file>

<file path=ppt/media/image40.jpeg>
</file>

<file path=ppt/media/image41.png>
</file>

<file path=ppt/media/image42.jpeg>
</file>

<file path=ppt/media/image43.jpeg>
</file>

<file path=ppt/media/image44.jpeg>
</file>

<file path=ppt/media/image45.png>
</file>

<file path=ppt/media/image46.png>
</file>

<file path=ppt/media/image47.png>
</file>

<file path=ppt/media/image48.svg>
</file>

<file path=ppt/media/image49.png>
</file>

<file path=ppt/media/image5.png>
</file>

<file path=ppt/media/image50.svg>
</file>

<file path=ppt/media/image51.png>
</file>

<file path=ppt/media/image52.png>
</file>

<file path=ppt/media/image53.png>
</file>

<file path=ppt/media/image54.png>
</file>

<file path=ppt/media/image55.jpeg>
</file>

<file path=ppt/media/image56.jpeg>
</file>

<file path=ppt/media/image57.png>
</file>

<file path=ppt/media/image58.jpeg>
</file>

<file path=ppt/media/image59.jpe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D82AD1-E5C6-454F-9631-8416A6B6D7C0}" type="datetimeFigureOut">
              <a:rPr lang="pt-BR" smtClean="0"/>
              <a:pPr/>
              <a:t>07/06/2019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990A0F-13F3-44E7-A6CF-253D6D4B08E9}" type="slidenum">
              <a:rPr lang="pt-BR" smtClean="0"/>
              <a:pPr/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5216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899058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82880" algn="l" defTabSz="365760" rtl="0" eaLnBrk="1" fontAlgn="auto" latinLnBrk="0" hangingPunct="1">
              <a:lnSpc>
                <a:spcPct val="85000"/>
              </a:lnSpc>
              <a:spcBef>
                <a:spcPts val="8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Arial" charset="0"/>
              <a:buChar char="•"/>
              <a:tabLst/>
              <a:defRPr/>
            </a:pPr>
            <a:r>
              <a:rPr lang="en-US" dirty="0"/>
              <a:t>Reference:</a:t>
            </a:r>
            <a:r>
              <a:rPr lang="en-US" baseline="0" dirty="0"/>
              <a:t> </a:t>
            </a:r>
            <a:r>
              <a:rPr lang="en-US" dirty="0"/>
              <a:t>SAS.com (2018, April 22). </a:t>
            </a:r>
            <a:r>
              <a:rPr lang="en-US" baseline="0" dirty="0"/>
              <a:t>Protecting Endangered Species.  Retrieved from https://www.sas.com/en_us/explore/analytics-in-action/impact/wildtrack.html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963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82880" algn="l" defTabSz="365760" rtl="0" eaLnBrk="1" fontAlgn="auto" latinLnBrk="0" hangingPunct="1">
              <a:lnSpc>
                <a:spcPct val="85000"/>
              </a:lnSpc>
              <a:spcBef>
                <a:spcPts val="800"/>
              </a:spcBef>
              <a:spcAft>
                <a:spcPts val="0"/>
              </a:spcAft>
              <a:buClr>
                <a:schemeClr val="tx1"/>
              </a:buClr>
              <a:buSzPct val="80000"/>
              <a:buFont typeface="Arial" charset="0"/>
              <a:buChar char="•"/>
              <a:tabLst/>
              <a:defRPr/>
            </a:pPr>
            <a:r>
              <a:rPr lang="en-US" dirty="0"/>
              <a:t>Reference: SAS.com (2018, August 8). </a:t>
            </a:r>
            <a:r>
              <a:rPr lang="en-US" baseline="0" dirty="0" err="1"/>
              <a:t>SciSports</a:t>
            </a:r>
            <a:r>
              <a:rPr lang="en-US" baseline="0" dirty="0"/>
              <a:t> Customer Story. Retrieved from https://www.sas.com/en_us/customers/scisports.html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978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07495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76881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62086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231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994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3745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88721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1162050"/>
            <a:ext cx="5575300" cy="313531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29E505-8881-4DC4-AA20-C3B10DB36CCA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25147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3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4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6.pn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Início - M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D:\Empresa - ALGOA+\Administração\Jobs em Andamento\SAS\Jobs\14.03.2019\PPT\PPT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1" y="0"/>
            <a:ext cx="9144000" cy="5143500"/>
          </a:xfrm>
          <a:prstGeom prst="rect">
            <a:avLst/>
          </a:prstGeom>
          <a:noFill/>
        </p:spPr>
      </p:pic>
      <p:pic>
        <p:nvPicPr>
          <p:cNvPr id="11267" name="Picture 3" descr="D:\Empresa - ALGOA+\Administração\Jobs em Andamento\SAS\Jobs\14.03.2019\PPT\LOGO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62658" y="2119794"/>
            <a:ext cx="3018685" cy="903912"/>
          </a:xfrm>
          <a:prstGeom prst="rect">
            <a:avLst/>
          </a:prstGeom>
          <a:noFill/>
        </p:spPr>
      </p:pic>
      <p:pic>
        <p:nvPicPr>
          <p:cNvPr id="11268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214282" y="4786328"/>
            <a:ext cx="1220995" cy="200022"/>
          </a:xfrm>
          <a:prstGeom prst="rect">
            <a:avLst/>
          </a:prstGeom>
          <a:noFill/>
        </p:spPr>
      </p:pic>
      <p:pic>
        <p:nvPicPr>
          <p:cNvPr id="11270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8001024" y="4572014"/>
            <a:ext cx="917549" cy="379519"/>
          </a:xfrm>
          <a:prstGeom prst="rect">
            <a:avLst/>
          </a:prstGeom>
          <a:noFill/>
        </p:spPr>
      </p:pic>
      <p:sp>
        <p:nvSpPr>
          <p:cNvPr id="15" name="CaixaDeTexto 14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- 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D:\Empresa - ALGOA+\Administração\Jobs em Andamento\SAS\Jobs\14.03.2019\PPT\green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189549" y="2178841"/>
            <a:ext cx="4764902" cy="785819"/>
          </a:xfrm>
          <a:prstGeom prst="rect">
            <a:avLst/>
          </a:prstGeom>
        </p:spPr>
        <p:txBody>
          <a:bodyPr/>
          <a:lstStyle>
            <a:lvl1pPr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cxnSp>
        <p:nvCxnSpPr>
          <p:cNvPr id="9" name="Conector reto 8"/>
          <p:cNvCxnSpPr/>
          <p:nvPr userDrawn="1"/>
        </p:nvCxnSpPr>
        <p:spPr>
          <a:xfrm>
            <a:off x="2285984" y="2786064"/>
            <a:ext cx="6858016" cy="15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-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D:\Empresa - ALGOA+\Administração\Jobs em Andamento\SAS\Jobs\14.03.2019\PPT\white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189549" y="2178841"/>
            <a:ext cx="4764902" cy="785819"/>
          </a:xfrm>
          <a:prstGeom prst="rect">
            <a:avLst/>
          </a:prstGeom>
        </p:spPr>
        <p:txBody>
          <a:bodyPr/>
          <a:lstStyle>
            <a:lvl1pPr>
              <a:defRPr b="1" baseline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cxnSp>
        <p:nvCxnSpPr>
          <p:cNvPr id="9" name="Conector reto 8"/>
          <p:cNvCxnSpPr/>
          <p:nvPr userDrawn="1"/>
        </p:nvCxnSpPr>
        <p:spPr>
          <a:xfrm>
            <a:off x="2285984" y="2786064"/>
            <a:ext cx="6858016" cy="158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ixaDeTexto 6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sp>
        <p:nvSpPr>
          <p:cNvPr id="13" name="CaixaDeTexto 12"/>
          <p:cNvSpPr txBox="1"/>
          <p:nvPr userDrawn="1"/>
        </p:nvSpPr>
        <p:spPr>
          <a:xfrm>
            <a:off x="1428728" y="478632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- M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Empresa - ALGOA+\Administração\Jobs em Andamento\SAS\Jobs\14.03.2019\PPT\midnight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0" hasCustomPrompt="1"/>
          </p:nvPr>
        </p:nvSpPr>
        <p:spPr>
          <a:xfrm>
            <a:off x="428596" y="642924"/>
            <a:ext cx="8286779" cy="357178"/>
          </a:xfrm>
          <a:prstGeom prst="rect">
            <a:avLst/>
          </a:prstGeom>
        </p:spPr>
        <p:txBody>
          <a:bodyPr/>
          <a:lstStyle>
            <a:lvl1pPr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pt-BR" dirty="0"/>
              <a:t>Clique para editar o subtítulo</a:t>
            </a:r>
          </a:p>
        </p:txBody>
      </p:sp>
      <p:pic>
        <p:nvPicPr>
          <p:cNvPr id="10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1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  <p:sp>
        <p:nvSpPr>
          <p:cNvPr id="12" name="CaixaDeTexto 11"/>
          <p:cNvSpPr txBox="1"/>
          <p:nvPr userDrawn="1"/>
        </p:nvSpPr>
        <p:spPr>
          <a:xfrm>
            <a:off x="1428728" y="471376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- P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D:\Empresa - ALGOA+\Administração\Jobs em Andamento\SAS\Jobs\14.03.2019\PPT\red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0" hasCustomPrompt="1"/>
          </p:nvPr>
        </p:nvSpPr>
        <p:spPr>
          <a:xfrm>
            <a:off x="428596" y="642924"/>
            <a:ext cx="8286779" cy="357178"/>
          </a:xfrm>
          <a:prstGeom prst="rect">
            <a:avLst/>
          </a:prstGeom>
        </p:spPr>
        <p:txBody>
          <a:bodyPr/>
          <a:lstStyle>
            <a:lvl1pPr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pt-BR" dirty="0"/>
              <a:t>Clique para editar o subtítulo</a:t>
            </a:r>
          </a:p>
        </p:txBody>
      </p:sp>
      <p:sp>
        <p:nvSpPr>
          <p:cNvPr id="10" name="CaixaDeTexto 9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11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2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- 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D:\Empresa - ALGOA+\Administração\Jobs em Andamento\SAS\Jobs\14.03.2019\PPT\green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0" hasCustomPrompt="1"/>
          </p:nvPr>
        </p:nvSpPr>
        <p:spPr>
          <a:xfrm>
            <a:off x="428596" y="642924"/>
            <a:ext cx="8286779" cy="357178"/>
          </a:xfrm>
          <a:prstGeom prst="rect">
            <a:avLst/>
          </a:prstGeom>
        </p:spPr>
        <p:txBody>
          <a:bodyPr/>
          <a:lstStyle>
            <a:lvl1pPr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pt-BR" dirty="0"/>
              <a:t>Clique para editar o subtítulo</a:t>
            </a:r>
          </a:p>
        </p:txBody>
      </p:sp>
      <p:sp>
        <p:nvSpPr>
          <p:cNvPr id="11" name="CaixaDeTexto 10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10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2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-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D:\Empresa - ALGOA+\Administração\Jobs em Andamento\SAS\Jobs\14.03.2019\PPT\white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0" hasCustomPrompt="1"/>
          </p:nvPr>
        </p:nvSpPr>
        <p:spPr>
          <a:xfrm>
            <a:off x="428596" y="642924"/>
            <a:ext cx="8286779" cy="357178"/>
          </a:xfrm>
          <a:prstGeom prst="rect">
            <a:avLst/>
          </a:prstGeom>
        </p:spPr>
        <p:txBody>
          <a:bodyPr/>
          <a:lstStyle>
            <a:lvl1pPr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pt-BR" dirty="0"/>
              <a:t>Clique para editar o subtítulo</a:t>
            </a:r>
          </a:p>
        </p:txBody>
      </p:sp>
      <p:pic>
        <p:nvPicPr>
          <p:cNvPr id="10" name="Picture 3" descr="D:\Empresa - ALGOA+\Administração\Jobs em Andamento\SAS\Jobs\14.03.2019\PPT\sas-logo-slate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15338" y="4643452"/>
            <a:ext cx="714380" cy="294297"/>
          </a:xfrm>
          <a:prstGeom prst="rect">
            <a:avLst/>
          </a:prstGeom>
          <a:noFill/>
        </p:spPr>
      </p:pic>
      <p:pic>
        <p:nvPicPr>
          <p:cNvPr id="11" name="Picture 4" descr="D:\Empresa - ALGOA+\Administração\Jobs em Andamento\SAS\Jobs\14.03.2019\PPT\becurious-sla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282" y="4777067"/>
            <a:ext cx="928694" cy="152137"/>
          </a:xfrm>
          <a:prstGeom prst="rect">
            <a:avLst/>
          </a:prstGeom>
          <a:noFill/>
        </p:spPr>
      </p:pic>
      <p:sp>
        <p:nvSpPr>
          <p:cNvPr id="12" name="CaixaDeTexto 11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 - M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D:\Empresa - ALGOA+\Administração\Jobs em Andamento\SAS\Jobs\14.03.2019\PPT\midnight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457200" y="1214428"/>
            <a:ext cx="4038600" cy="2545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4648200" y="1214428"/>
            <a:ext cx="4038600" cy="2545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0" hasCustomPrompt="1"/>
          </p:nvPr>
        </p:nvSpPr>
        <p:spPr>
          <a:xfrm>
            <a:off x="428596" y="642924"/>
            <a:ext cx="8286779" cy="357178"/>
          </a:xfrm>
          <a:prstGeom prst="rect">
            <a:avLst/>
          </a:prstGeom>
        </p:spPr>
        <p:txBody>
          <a:bodyPr/>
          <a:lstStyle>
            <a:lvl1pPr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pt-BR" dirty="0"/>
              <a:t>Clique para editar o subtítulo</a:t>
            </a:r>
          </a:p>
        </p:txBody>
      </p:sp>
      <p:sp>
        <p:nvSpPr>
          <p:cNvPr id="13" name="CaixaDeTexto 12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14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5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 - P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Empresa - ALGOA+\Administração\Jobs em Andamento\SAS\Jobs\14.03.2019\PPT\red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457200" y="1214428"/>
            <a:ext cx="4038600" cy="2545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4648200" y="1214428"/>
            <a:ext cx="4038600" cy="2545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0" hasCustomPrompt="1"/>
          </p:nvPr>
        </p:nvSpPr>
        <p:spPr>
          <a:xfrm>
            <a:off x="428596" y="642924"/>
            <a:ext cx="8286779" cy="357178"/>
          </a:xfrm>
          <a:prstGeom prst="rect">
            <a:avLst/>
          </a:prstGeom>
        </p:spPr>
        <p:txBody>
          <a:bodyPr/>
          <a:lstStyle>
            <a:lvl1pPr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pt-BR" dirty="0"/>
              <a:t>Clique para editar o subtítulo</a:t>
            </a:r>
          </a:p>
        </p:txBody>
      </p:sp>
      <p:sp>
        <p:nvSpPr>
          <p:cNvPr id="13" name="CaixaDeTexto 12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10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4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 - 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Empresa - ALGOA+\Administração\Jobs em Andamento\SAS\Jobs\14.03.2019\PPT\green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457200" y="1214428"/>
            <a:ext cx="4038600" cy="2545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4648200" y="1214428"/>
            <a:ext cx="4038600" cy="2545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0" hasCustomPrompt="1"/>
          </p:nvPr>
        </p:nvSpPr>
        <p:spPr>
          <a:xfrm>
            <a:off x="428596" y="642924"/>
            <a:ext cx="8286779" cy="357178"/>
          </a:xfrm>
          <a:prstGeom prst="rect">
            <a:avLst/>
          </a:prstGeom>
        </p:spPr>
        <p:txBody>
          <a:bodyPr/>
          <a:lstStyle>
            <a:lvl1pPr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pt-BR" dirty="0"/>
              <a:t>Clique para editar o subtítulo</a:t>
            </a:r>
          </a:p>
        </p:txBody>
      </p:sp>
      <p:sp>
        <p:nvSpPr>
          <p:cNvPr id="13" name="CaixaDeTexto 12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10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4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 -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Empresa - ALGOA+\Administração\Jobs em Andamento\SAS\Jobs\14.03.2019\PPT\white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457200" y="1214428"/>
            <a:ext cx="4038600" cy="2545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4648200" y="1214428"/>
            <a:ext cx="4038600" cy="25455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0" hasCustomPrompt="1"/>
          </p:nvPr>
        </p:nvSpPr>
        <p:spPr>
          <a:xfrm>
            <a:off x="428596" y="642924"/>
            <a:ext cx="8286779" cy="357178"/>
          </a:xfrm>
          <a:prstGeom prst="rect">
            <a:avLst/>
          </a:prstGeom>
        </p:spPr>
        <p:txBody>
          <a:bodyPr/>
          <a:lstStyle>
            <a:lvl1pPr algn="ctr">
              <a:buNone/>
              <a:defRPr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pt-BR" dirty="0"/>
              <a:t>Clique para editar o subtítulo</a:t>
            </a:r>
          </a:p>
        </p:txBody>
      </p:sp>
      <p:sp>
        <p:nvSpPr>
          <p:cNvPr id="15" name="CaixaDeTexto 14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10" name="Picture 3" descr="D:\Empresa - ALGOA+\Administração\Jobs em Andamento\SAS\Jobs\14.03.2019\PPT\sas-logo-slate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15338" y="4643452"/>
            <a:ext cx="714380" cy="294297"/>
          </a:xfrm>
          <a:prstGeom prst="rect">
            <a:avLst/>
          </a:prstGeom>
          <a:noFill/>
        </p:spPr>
      </p:pic>
      <p:pic>
        <p:nvPicPr>
          <p:cNvPr id="11" name="Picture 4" descr="D:\Empresa - ALGOA+\Administração\Jobs em Andamento\SAS\Jobs\14.03.2019\PPT\becurious-sla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282" y="4777067"/>
            <a:ext cx="928694" cy="152137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Início - P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D:\Empresa - ALGOA+\Administração\Jobs em Andamento\SAS\Jobs\14.03.2019\PPT\PPT-BG-2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" y="0"/>
            <a:ext cx="9143999" cy="5143500"/>
          </a:xfrm>
          <a:prstGeom prst="rect">
            <a:avLst/>
          </a:prstGeom>
          <a:noFill/>
        </p:spPr>
      </p:pic>
      <p:pic>
        <p:nvPicPr>
          <p:cNvPr id="11267" name="Picture 3" descr="D:\Empresa - ALGOA+\Administração\Jobs em Andamento\SAS\Jobs\14.03.2019\PPT\LOGO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62658" y="2119794"/>
            <a:ext cx="3018685" cy="903912"/>
          </a:xfrm>
          <a:prstGeom prst="rect">
            <a:avLst/>
          </a:prstGeom>
          <a:noFill/>
        </p:spPr>
      </p:pic>
      <p:sp>
        <p:nvSpPr>
          <p:cNvPr id="7" name="CaixaDeTexto 6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8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214282" y="4786328"/>
            <a:ext cx="1220995" cy="200022"/>
          </a:xfrm>
          <a:prstGeom prst="rect">
            <a:avLst/>
          </a:prstGeom>
          <a:noFill/>
        </p:spPr>
      </p:pic>
      <p:pic>
        <p:nvPicPr>
          <p:cNvPr id="9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8001024" y="4572014"/>
            <a:ext cx="917549" cy="37951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 - M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D:\Empresa - ALGOA+\Administração\Jobs em Andamento\SAS\Jobs\14.03.2019\PPT\midnight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9" name="CaixaDeTexto 8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10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1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3_Somente título - P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Empresa - ALGOA+\Administração\Jobs em Andamento\SAS\Jobs\14.03.2019\PPT\red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10" name="CaixaDeTexto 9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11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2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Somente título - 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Empresa - ALGOA+\Administração\Jobs em Andamento\SAS\Jobs\14.03.2019\PPT\green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10" name="CaixaDeTexto 9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11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2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 -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Empresa - ALGOA+\Administração\Jobs em Andamento\SAS\Jobs\14.03.2019\PPT\white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0" y="205979"/>
            <a:ext cx="8229600" cy="43694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7" name="Picture 3" descr="D:\Empresa - ALGOA+\Administração\Jobs em Andamento\SAS\Jobs\14.03.2019\PPT\sas-logo-slate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15338" y="4643452"/>
            <a:ext cx="714380" cy="294297"/>
          </a:xfrm>
          <a:prstGeom prst="rect">
            <a:avLst/>
          </a:prstGeom>
          <a:noFill/>
        </p:spPr>
      </p:pic>
      <p:pic>
        <p:nvPicPr>
          <p:cNvPr id="8" name="Picture 4" descr="D:\Empresa - ALGOA+\Administração\Jobs em Andamento\SAS\Jobs\14.03.2019\PPT\becurious-sla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282" y="4777067"/>
            <a:ext cx="928694" cy="152137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duas Colunas - M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Empresa - ALGOA+\Administração\Jobs em Andamento\SAS\Jobs\14.03.2019\PPT\BG2-MC2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1"/>
            <a:ext cx="9144000" cy="514350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1" y="204787"/>
            <a:ext cx="3008313" cy="72388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lang="pt-BR" sz="2000" b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1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29124" y="1214429"/>
            <a:ext cx="4257676" cy="31432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pt-BR" sz="1400" smtClean="0"/>
            </a:lvl1pPr>
            <a:lvl2pPr>
              <a:defRPr lang="pt-BR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Clique para editar o texto 2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457201" y="1214429"/>
            <a:ext cx="3008313" cy="3143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pt-BR" sz="1800" smtClean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dirty="0"/>
              <a:t>Clique para editar o texto 1</a:t>
            </a:r>
          </a:p>
        </p:txBody>
      </p:sp>
      <p:sp>
        <p:nvSpPr>
          <p:cNvPr id="10" name="Título 1"/>
          <p:cNvSpPr txBox="1">
            <a:spLocks/>
          </p:cNvSpPr>
          <p:nvPr userDrawn="1"/>
        </p:nvSpPr>
        <p:spPr>
          <a:xfrm>
            <a:off x="4429124" y="357172"/>
            <a:ext cx="4286280" cy="2857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pt-BR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Clique para editar o título 2</a:t>
            </a:r>
          </a:p>
        </p:txBody>
      </p:sp>
      <p:sp>
        <p:nvSpPr>
          <p:cNvPr id="12" name="Título 1"/>
          <p:cNvSpPr txBox="1">
            <a:spLocks/>
          </p:cNvSpPr>
          <p:nvPr userDrawn="1"/>
        </p:nvSpPr>
        <p:spPr>
          <a:xfrm>
            <a:off x="4429124" y="642924"/>
            <a:ext cx="4286280" cy="2857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pt-BR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Clique para editar o subtítulo 2</a:t>
            </a:r>
          </a:p>
        </p:txBody>
      </p:sp>
      <p:sp>
        <p:nvSpPr>
          <p:cNvPr id="13" name="CaixaDeTexto 12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6" name="Picture 3" descr="D:\Empresa - ALGOA+\Administração\Jobs em Andamento\SAS\Jobs\14.03.2019\PPT\sas-logo-slate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15338" y="4643452"/>
            <a:ext cx="714380" cy="294297"/>
          </a:xfrm>
          <a:prstGeom prst="rect">
            <a:avLst/>
          </a:prstGeom>
          <a:noFill/>
        </p:spPr>
      </p:pic>
      <p:pic>
        <p:nvPicPr>
          <p:cNvPr id="17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duas Colunas - P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D:\Empresa - ALGOA+\Administração\Jobs em Andamento\SAS\Jobs\14.03.2019\PPT\BG2-PR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1" y="204787"/>
            <a:ext cx="3008313" cy="72388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lang="pt-BR" sz="2000" b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1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29124" y="1214429"/>
            <a:ext cx="4257676" cy="31432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pt-BR" sz="1400" smtClean="0"/>
            </a:lvl1pPr>
            <a:lvl2pPr>
              <a:defRPr lang="pt-BR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Clique para editar o texto 2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457201" y="1214429"/>
            <a:ext cx="3008313" cy="3143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pt-BR" sz="1800" smtClean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dirty="0"/>
              <a:t>Clique para editar o texto 1</a:t>
            </a:r>
          </a:p>
        </p:txBody>
      </p:sp>
      <p:sp>
        <p:nvSpPr>
          <p:cNvPr id="10" name="Título 1"/>
          <p:cNvSpPr txBox="1">
            <a:spLocks/>
          </p:cNvSpPr>
          <p:nvPr userDrawn="1"/>
        </p:nvSpPr>
        <p:spPr>
          <a:xfrm>
            <a:off x="4429124" y="357172"/>
            <a:ext cx="4286280" cy="2857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pt-BR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Clique para editar o título 2</a:t>
            </a:r>
          </a:p>
        </p:txBody>
      </p:sp>
      <p:sp>
        <p:nvSpPr>
          <p:cNvPr id="12" name="Título 1"/>
          <p:cNvSpPr txBox="1">
            <a:spLocks/>
          </p:cNvSpPr>
          <p:nvPr userDrawn="1"/>
        </p:nvSpPr>
        <p:spPr>
          <a:xfrm>
            <a:off x="4429124" y="642924"/>
            <a:ext cx="4286280" cy="2857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pt-BR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Clique para editar o subtítulo 2</a:t>
            </a:r>
          </a:p>
        </p:txBody>
      </p:sp>
      <p:sp>
        <p:nvSpPr>
          <p:cNvPr id="13" name="CaixaDeTexto 12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4" name="Picture 3" descr="D:\Empresa - ALGOA+\Administração\Jobs em Andamento\SAS\Jobs\14.03.2019\PPT\sas-logo-slate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15338" y="4643452"/>
            <a:ext cx="714380" cy="294297"/>
          </a:xfrm>
          <a:prstGeom prst="rect">
            <a:avLst/>
          </a:prstGeom>
          <a:noFill/>
        </p:spPr>
      </p:pic>
      <p:pic>
        <p:nvPicPr>
          <p:cNvPr id="15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duas Colunas - 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2" descr="D:\Empresa - ALGOA+\Administração\Jobs em Andamento\SAS\Jobs\14.03.2019\PPT\BG2-GA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1" y="204787"/>
            <a:ext cx="3008313" cy="72388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lang="pt-BR" sz="2000" b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 1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29124" y="1214429"/>
            <a:ext cx="4257676" cy="31432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pt-BR" sz="1400" smtClean="0"/>
            </a:lvl1pPr>
            <a:lvl2pPr>
              <a:defRPr lang="pt-BR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Clique para editar o texto 2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457201" y="1214429"/>
            <a:ext cx="3008313" cy="3143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pt-BR" sz="1800" smtClean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dirty="0"/>
              <a:t>Clique para editar o texto 1</a:t>
            </a:r>
          </a:p>
        </p:txBody>
      </p:sp>
      <p:sp>
        <p:nvSpPr>
          <p:cNvPr id="10" name="Título 1"/>
          <p:cNvSpPr txBox="1">
            <a:spLocks/>
          </p:cNvSpPr>
          <p:nvPr userDrawn="1"/>
        </p:nvSpPr>
        <p:spPr>
          <a:xfrm>
            <a:off x="4429124" y="357172"/>
            <a:ext cx="4286280" cy="2857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pt-BR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Clique para editar o título 2</a:t>
            </a:r>
          </a:p>
        </p:txBody>
      </p:sp>
      <p:sp>
        <p:nvSpPr>
          <p:cNvPr id="12" name="Título 1"/>
          <p:cNvSpPr txBox="1">
            <a:spLocks/>
          </p:cNvSpPr>
          <p:nvPr userDrawn="1"/>
        </p:nvSpPr>
        <p:spPr>
          <a:xfrm>
            <a:off x="4429124" y="642924"/>
            <a:ext cx="4286280" cy="2857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pt-BR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Clique para editar o subtítulo 2</a:t>
            </a:r>
          </a:p>
        </p:txBody>
      </p:sp>
      <p:sp>
        <p:nvSpPr>
          <p:cNvPr id="13" name="CaixaDeTexto 12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4" name="Picture 3" descr="D:\Empresa - ALGOA+\Administração\Jobs em Andamento\SAS\Jobs\14.03.2019\PPT\sas-logo-slate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15338" y="4643452"/>
            <a:ext cx="714380" cy="294297"/>
          </a:xfrm>
          <a:prstGeom prst="rect">
            <a:avLst/>
          </a:prstGeom>
          <a:noFill/>
        </p:spPr>
      </p:pic>
      <p:pic>
        <p:nvPicPr>
          <p:cNvPr id="15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duas Colunas -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34" name="Picture 2" descr="D:\Empresa - ALGOA+\Administração\Jobs em Andamento\SAS\Jobs\14.03.2019\PPT\BG2-W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457201" y="204787"/>
            <a:ext cx="3008313" cy="723889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lang="pt-BR" sz="20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 1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429124" y="1214429"/>
            <a:ext cx="4257676" cy="314327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pt-BR" sz="1400" smtClean="0"/>
            </a:lvl1pPr>
            <a:lvl2pPr>
              <a:defRPr lang="pt-BR" smtClean="0"/>
            </a:lvl2pPr>
            <a:lvl3pPr>
              <a:defRPr lang="pt-BR" smtClean="0"/>
            </a:lvl3pPr>
            <a:lvl4pPr>
              <a:defRPr lang="pt-BR" smtClean="0"/>
            </a:lvl4pPr>
            <a:lvl5pPr>
              <a:defRPr lang="pt-BR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dirty="0"/>
              <a:t>Clique para editar o texto 2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457201" y="1214429"/>
            <a:ext cx="3008313" cy="314327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lang="pt-BR" sz="1800" smtClean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dirty="0"/>
              <a:t>Clique para editar o texto 1</a:t>
            </a:r>
          </a:p>
        </p:txBody>
      </p:sp>
      <p:sp>
        <p:nvSpPr>
          <p:cNvPr id="10" name="Título 1"/>
          <p:cNvSpPr txBox="1">
            <a:spLocks/>
          </p:cNvSpPr>
          <p:nvPr userDrawn="1"/>
        </p:nvSpPr>
        <p:spPr>
          <a:xfrm>
            <a:off x="4429124" y="357172"/>
            <a:ext cx="4286280" cy="2857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pt-BR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20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Clique para editar o título 2</a:t>
            </a:r>
          </a:p>
        </p:txBody>
      </p:sp>
      <p:sp>
        <p:nvSpPr>
          <p:cNvPr id="12" name="Título 1"/>
          <p:cNvSpPr txBox="1">
            <a:spLocks/>
          </p:cNvSpPr>
          <p:nvPr userDrawn="1"/>
        </p:nvSpPr>
        <p:spPr>
          <a:xfrm>
            <a:off x="4429124" y="642924"/>
            <a:ext cx="4286280" cy="28575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>
              <a:defRPr lang="pt-BR">
                <a:solidFill>
                  <a:schemeClr val="bg1"/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Clique para editar o subtítulo 2</a:t>
            </a:r>
          </a:p>
        </p:txBody>
      </p:sp>
      <p:sp>
        <p:nvSpPr>
          <p:cNvPr id="13" name="CaixaDeTexto 12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4" name="Picture 3" descr="D:\Empresa - ALGOA+\Administração\Jobs em Andamento\SAS\Jobs\14.03.2019\PPT\sas-logo-slate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15338" y="4643452"/>
            <a:ext cx="714380" cy="294297"/>
          </a:xfrm>
          <a:prstGeom prst="rect">
            <a:avLst/>
          </a:prstGeom>
          <a:noFill/>
        </p:spPr>
      </p:pic>
      <p:pic>
        <p:nvPicPr>
          <p:cNvPr id="15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 - M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D:\Empresa - ALGOA+\Administração\Jobs em Andamento\SAS\Jobs\14.03.2019\PPT\midnight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11" name="CaixaDeTexto 10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2288" y="3600450"/>
            <a:ext cx="5486400" cy="25718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3857634"/>
            <a:ext cx="5486400" cy="6036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pic>
        <p:nvPicPr>
          <p:cNvPr id="12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3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 - P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D:\Empresa - ALGOA+\Administração\Jobs em Andamento\SAS\Jobs\14.03.2019\PPT\red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11" name="CaixaDeTexto 10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2288" y="3600450"/>
            <a:ext cx="5486400" cy="25718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3857634"/>
            <a:ext cx="5486400" cy="6036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pic>
        <p:nvPicPr>
          <p:cNvPr id="13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4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Início - 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D:\Empresa - ALGOA+\Administração\Jobs em Andamento\SAS\Jobs\14.03.2019\PPT\PPT-BG-3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pic>
        <p:nvPicPr>
          <p:cNvPr id="11267" name="Picture 3" descr="D:\Empresa - ALGOA+\Administração\Jobs em Andamento\SAS\Jobs\14.03.2019\PPT\LOGO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062658" y="2119794"/>
            <a:ext cx="3018685" cy="903912"/>
          </a:xfrm>
          <a:prstGeom prst="rect">
            <a:avLst/>
          </a:prstGeom>
          <a:noFill/>
        </p:spPr>
      </p:pic>
      <p:sp>
        <p:nvSpPr>
          <p:cNvPr id="7" name="CaixaDeTexto 6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pic>
        <p:nvPicPr>
          <p:cNvPr id="8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214282" y="4786328"/>
            <a:ext cx="1220995" cy="200022"/>
          </a:xfrm>
          <a:prstGeom prst="rect">
            <a:avLst/>
          </a:prstGeom>
          <a:noFill/>
        </p:spPr>
      </p:pic>
      <p:pic>
        <p:nvPicPr>
          <p:cNvPr id="9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5"/>
          <a:srcRect/>
          <a:stretch>
            <a:fillRect/>
          </a:stretch>
        </p:blipFill>
        <p:spPr bwMode="auto">
          <a:xfrm>
            <a:off x="8001024" y="4572014"/>
            <a:ext cx="917549" cy="37951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 - 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D:\Empresa - ALGOA+\Administração\Jobs em Andamento\SAS\Jobs\14.03.2019\PPT\green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</p:spPr>
      </p:pic>
      <p:sp>
        <p:nvSpPr>
          <p:cNvPr id="11" name="CaixaDeTexto 10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2288" y="3600450"/>
            <a:ext cx="5486400" cy="25718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1600" b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3857634"/>
            <a:ext cx="5486400" cy="6036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pic>
        <p:nvPicPr>
          <p:cNvPr id="13" name="Picture 4" descr="D:\Empresa - ALGOA+\Administração\Jobs em Andamento\SAS\Jobs\14.03.2019\PPT\becurious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4282" y="4786328"/>
            <a:ext cx="935243" cy="153210"/>
          </a:xfrm>
          <a:prstGeom prst="rect">
            <a:avLst/>
          </a:prstGeom>
          <a:noFill/>
        </p:spPr>
      </p:pic>
      <p:pic>
        <p:nvPicPr>
          <p:cNvPr id="14" name="Picture 6" descr="D:\Empresa - ALGOA+\Administração\Jobs em Andamento\SAS\Enviados pelo Cliente\Old Branding\Logotipo SAS\sas-logos\sas-logo-whi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215338" y="4660834"/>
            <a:ext cx="702813" cy="29069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 -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2" descr="D:\Empresa - ALGOA+\Administração\Jobs em Andamento\SAS\Jobs\14.03.2019\PPT\white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5" name="CaixaDeTexto 14"/>
          <p:cNvSpPr txBox="1"/>
          <p:nvPr userDrawn="1"/>
        </p:nvSpPr>
        <p:spPr>
          <a:xfrm>
            <a:off x="1428728" y="4714890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>
                    <a:lumMod val="50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792288" y="3600450"/>
            <a:ext cx="5486400" cy="257184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1600" b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1792288" y="3857634"/>
            <a:ext cx="5486400" cy="60364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200" baseline="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dirty="0"/>
              <a:t>Clique para editar o texto</a:t>
            </a:r>
          </a:p>
        </p:txBody>
      </p:sp>
      <p:pic>
        <p:nvPicPr>
          <p:cNvPr id="9" name="Picture 3" descr="D:\Empresa - ALGOA+\Administração\Jobs em Andamento\SAS\Jobs\14.03.2019\PPT\sas-logo-slate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15338" y="4643452"/>
            <a:ext cx="714380" cy="294297"/>
          </a:xfrm>
          <a:prstGeom prst="rect">
            <a:avLst/>
          </a:prstGeom>
          <a:noFill/>
        </p:spPr>
      </p:pic>
      <p:pic>
        <p:nvPicPr>
          <p:cNvPr id="10" name="Picture 4" descr="D:\Empresa - ALGOA+\Administração\Jobs em Andamento\SAS\Jobs\14.03.2019\PPT\becurious-slate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4282" y="4777067"/>
            <a:ext cx="928694" cy="152137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6364" y="192024"/>
            <a:ext cx="7891272" cy="457200"/>
          </a:xfrm>
        </p:spPr>
        <p:txBody>
          <a:bodyPr anchor="ctr" anchorCtr="0">
            <a:noAutofit/>
          </a:bodyPr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 flipH="1">
            <a:off x="626364" y="640080"/>
            <a:ext cx="7891272" cy="274320"/>
          </a:xfrm>
        </p:spPr>
        <p:txBody>
          <a:bodyPr wrap="square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itchFamily="34" charset="0"/>
              <a:buNone/>
              <a:defRPr sz="2200" b="0" cap="none" baseline="0">
                <a:solidFill>
                  <a:schemeClr val="accent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subtitle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 hasCustomPrompt="1"/>
          </p:nvPr>
        </p:nvSpPr>
        <p:spPr>
          <a:xfrm>
            <a:off x="626364" y="1016459"/>
            <a:ext cx="7891272" cy="3642853"/>
          </a:xfrm>
        </p:spPr>
        <p:txBody>
          <a:bodyPr wrap="square" anchor="t" anchorCtr="0">
            <a:normAutofit/>
          </a:bodyPr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chemeClr val="tx1">
                  <a:lumMod val="65000"/>
                  <a:lumOff val="35000"/>
                </a:schemeClr>
              </a:buClr>
              <a:defRPr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/>
              <a:t>Click to add text or click an icon to add other content types.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Slide Number Placeholder 4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4976208B-6111-490B-8CEC-FFB249DB210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609532"/>
      </p:ext>
    </p:extLst>
  </p:cSld>
  <p:clrMapOvr>
    <a:masterClrMapping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AS - Image Only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976208B-6111-490B-8CEC-FFB249DB210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831762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esentação - M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Empresa - ALGOA+\Administração\Jobs em Andamento\SAS\Jobs\14.03.2019\PPT\midnight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10" name="CaixaDeTexto 9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85918" y="1571618"/>
            <a:ext cx="1851018" cy="1834916"/>
          </a:xfrm>
          <a:prstGeom prst="ellipse">
            <a:avLst/>
          </a:prstGeom>
          <a:ln w="5715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2" name="Título 1"/>
          <p:cNvSpPr>
            <a:spLocks noGrp="1"/>
          </p:cNvSpPr>
          <p:nvPr>
            <p:ph type="title" hasCustomPrompt="1"/>
          </p:nvPr>
        </p:nvSpPr>
        <p:spPr>
          <a:xfrm>
            <a:off x="4000496" y="1928808"/>
            <a:ext cx="3214710" cy="357190"/>
          </a:xfrm>
          <a:prstGeom prst="rect">
            <a:avLst/>
          </a:prstGeom>
        </p:spPr>
        <p:txBody>
          <a:bodyPr/>
          <a:lstStyle>
            <a:lvl1pPr algn="l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TÍTULO DA PALESTRA</a:t>
            </a:r>
          </a:p>
        </p:txBody>
      </p:sp>
      <p:sp>
        <p:nvSpPr>
          <p:cNvPr id="23" name="Espaço Reservado para Texto 19"/>
          <p:cNvSpPr>
            <a:spLocks noGrp="1"/>
          </p:cNvSpPr>
          <p:nvPr>
            <p:ph type="body" sz="quarter" idx="10" hasCustomPrompt="1"/>
          </p:nvPr>
        </p:nvSpPr>
        <p:spPr>
          <a:xfrm>
            <a:off x="4000496" y="2357436"/>
            <a:ext cx="3214710" cy="3571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pt-BR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itchFamily="34" charset="0"/>
                <a:cs typeface="Calibri Light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Nome 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itchFamily="34" charset="0"/>
              <a:ea typeface="+mj-ea"/>
              <a:cs typeface="Calibri Light" pitchFamily="34" charset="0"/>
            </a:endParaRPr>
          </a:p>
        </p:txBody>
      </p:sp>
      <p:sp>
        <p:nvSpPr>
          <p:cNvPr id="24" name="Espaço Reservado para Texto 19"/>
          <p:cNvSpPr>
            <a:spLocks noGrp="1"/>
          </p:cNvSpPr>
          <p:nvPr>
            <p:ph type="body" sz="quarter" idx="11" hasCustomPrompt="1"/>
          </p:nvPr>
        </p:nvSpPr>
        <p:spPr>
          <a:xfrm>
            <a:off x="4000496" y="2714626"/>
            <a:ext cx="3214710" cy="3571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pt-BR" sz="1600" b="0" i="1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itchFamily="34" charset="0"/>
                <a:cs typeface="Calibri Light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Cargo, SAS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itchFamily="34" charset="0"/>
              <a:ea typeface="+mj-ea"/>
              <a:cs typeface="Calibri Light" pitchFamily="34" charset="0"/>
            </a:endParaRPr>
          </a:p>
        </p:txBody>
      </p:sp>
      <p:pic>
        <p:nvPicPr>
          <p:cNvPr id="25" name="Picture 3" descr="D:\Empresa - ALGOA+\Administração\Jobs em Andamento\SAS\Jobs\14.03.2019\PPT\LOGO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53049" y="498112"/>
            <a:ext cx="1437903" cy="430564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esentação - P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Empresa - ALGOA+\Administração\Jobs em Andamento\SAS\Jobs\14.03.2019\PPT\red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10" name="CaixaDeTexto 9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85918" y="1571618"/>
            <a:ext cx="1851018" cy="1834916"/>
          </a:xfrm>
          <a:prstGeom prst="ellipse">
            <a:avLst/>
          </a:prstGeom>
          <a:ln w="5715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4" name="Título 1"/>
          <p:cNvSpPr>
            <a:spLocks noGrp="1"/>
          </p:cNvSpPr>
          <p:nvPr>
            <p:ph type="title" hasCustomPrompt="1"/>
          </p:nvPr>
        </p:nvSpPr>
        <p:spPr>
          <a:xfrm>
            <a:off x="4000496" y="1928808"/>
            <a:ext cx="3214710" cy="357190"/>
          </a:xfrm>
          <a:prstGeom prst="rect">
            <a:avLst/>
          </a:prstGeom>
        </p:spPr>
        <p:txBody>
          <a:bodyPr/>
          <a:lstStyle>
            <a:lvl1pPr algn="l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TÍTULO DA PALESTRA</a:t>
            </a:r>
          </a:p>
        </p:txBody>
      </p:sp>
      <p:sp>
        <p:nvSpPr>
          <p:cNvPr id="25" name="Espaço Reservado para Texto 19"/>
          <p:cNvSpPr>
            <a:spLocks noGrp="1"/>
          </p:cNvSpPr>
          <p:nvPr>
            <p:ph type="body" sz="quarter" idx="10" hasCustomPrompt="1"/>
          </p:nvPr>
        </p:nvSpPr>
        <p:spPr>
          <a:xfrm>
            <a:off x="4000496" y="2357436"/>
            <a:ext cx="3214710" cy="3571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pt-BR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itchFamily="34" charset="0"/>
                <a:cs typeface="Calibri Light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Nome 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itchFamily="34" charset="0"/>
              <a:ea typeface="+mj-ea"/>
              <a:cs typeface="Calibri Light" pitchFamily="34" charset="0"/>
            </a:endParaRPr>
          </a:p>
        </p:txBody>
      </p:sp>
      <p:sp>
        <p:nvSpPr>
          <p:cNvPr id="26" name="Espaço Reservado para Texto 19"/>
          <p:cNvSpPr>
            <a:spLocks noGrp="1"/>
          </p:cNvSpPr>
          <p:nvPr>
            <p:ph type="body" sz="quarter" idx="11" hasCustomPrompt="1"/>
          </p:nvPr>
        </p:nvSpPr>
        <p:spPr>
          <a:xfrm>
            <a:off x="4000496" y="2714626"/>
            <a:ext cx="3214710" cy="3571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pt-BR" sz="1600" b="0" i="1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itchFamily="34" charset="0"/>
                <a:cs typeface="Calibri Light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Cargo, SAS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itchFamily="34" charset="0"/>
              <a:ea typeface="+mj-ea"/>
              <a:cs typeface="Calibri Light" pitchFamily="34" charset="0"/>
            </a:endParaRPr>
          </a:p>
        </p:txBody>
      </p:sp>
      <p:pic>
        <p:nvPicPr>
          <p:cNvPr id="27" name="Picture 3" descr="D:\Empresa - ALGOA+\Administração\Jobs em Andamento\SAS\Jobs\14.03.2019\PPT\LOGO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53049" y="498112"/>
            <a:ext cx="1437903" cy="430564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esentação - 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Empresa - ALGOA+\Administração\Jobs em Andamento\SAS\Jobs\14.03.2019\PPT\green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-1"/>
            <a:ext cx="9144000" cy="5143501"/>
          </a:xfrm>
          <a:prstGeom prst="rect">
            <a:avLst/>
          </a:prstGeom>
          <a:noFill/>
        </p:spPr>
      </p:pic>
      <p:sp>
        <p:nvSpPr>
          <p:cNvPr id="10" name="CaixaDeTexto 9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85918" y="1571618"/>
            <a:ext cx="1851018" cy="1834916"/>
          </a:xfrm>
          <a:prstGeom prst="ellipse">
            <a:avLst/>
          </a:prstGeom>
          <a:ln w="5715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Título 1"/>
          <p:cNvSpPr>
            <a:spLocks noGrp="1"/>
          </p:cNvSpPr>
          <p:nvPr>
            <p:ph type="title" hasCustomPrompt="1"/>
          </p:nvPr>
        </p:nvSpPr>
        <p:spPr>
          <a:xfrm>
            <a:off x="4000496" y="1928808"/>
            <a:ext cx="3214710" cy="357190"/>
          </a:xfrm>
          <a:prstGeom prst="rect">
            <a:avLst/>
          </a:prstGeom>
        </p:spPr>
        <p:txBody>
          <a:bodyPr/>
          <a:lstStyle>
            <a:lvl1pPr algn="l">
              <a:defRPr sz="2000" baseline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TÍTULO DA PALESTRA</a:t>
            </a:r>
          </a:p>
        </p:txBody>
      </p:sp>
      <p:sp>
        <p:nvSpPr>
          <p:cNvPr id="18" name="Espaço Reservado para Texto 19"/>
          <p:cNvSpPr>
            <a:spLocks noGrp="1"/>
          </p:cNvSpPr>
          <p:nvPr>
            <p:ph type="body" sz="quarter" idx="10" hasCustomPrompt="1"/>
          </p:nvPr>
        </p:nvSpPr>
        <p:spPr>
          <a:xfrm>
            <a:off x="4000496" y="2357436"/>
            <a:ext cx="3214710" cy="3571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pt-BR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itchFamily="34" charset="0"/>
                <a:cs typeface="Calibri Light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Nome 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itchFamily="34" charset="0"/>
              <a:ea typeface="+mj-ea"/>
              <a:cs typeface="Calibri Light" pitchFamily="34" charset="0"/>
            </a:endParaRPr>
          </a:p>
        </p:txBody>
      </p:sp>
      <p:sp>
        <p:nvSpPr>
          <p:cNvPr id="19" name="Espaço Reservado para Texto 19"/>
          <p:cNvSpPr>
            <a:spLocks noGrp="1"/>
          </p:cNvSpPr>
          <p:nvPr>
            <p:ph type="body" sz="quarter" idx="11" hasCustomPrompt="1"/>
          </p:nvPr>
        </p:nvSpPr>
        <p:spPr>
          <a:xfrm>
            <a:off x="4000496" y="2714626"/>
            <a:ext cx="3214710" cy="3571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pt-BR" sz="1600" b="0" i="1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 Light" pitchFamily="34" charset="0"/>
                <a:cs typeface="Calibri Light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Cargo, SAS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itchFamily="34" charset="0"/>
              <a:ea typeface="+mj-ea"/>
              <a:cs typeface="Calibri Light" pitchFamily="34" charset="0"/>
            </a:endParaRPr>
          </a:p>
        </p:txBody>
      </p:sp>
      <p:pic>
        <p:nvPicPr>
          <p:cNvPr id="20" name="Picture 3" descr="D:\Empresa - ALGOA+\Administração\Jobs em Andamento\SAS\Jobs\14.03.2019\PPT\LOGO.png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53049" y="498112"/>
            <a:ext cx="1437903" cy="430564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resentação - 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D:\Empresa - ALGOA+\Administração\Jobs em Andamento\SAS\Jobs\14.03.2019\PPT\white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</p:spPr>
      </p:pic>
      <p:sp>
        <p:nvSpPr>
          <p:cNvPr id="10" name="CaixaDeTexto 9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Copyright © SAS Institute Inc. All rights reserved.</a:t>
            </a:r>
            <a:endParaRPr lang="pt-BR" sz="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85918" y="1571618"/>
            <a:ext cx="1851018" cy="1834916"/>
          </a:xfrm>
          <a:prstGeom prst="ellipse">
            <a:avLst/>
          </a:prstGeom>
          <a:ln w="57150">
            <a:solidFill>
              <a:schemeClr val="bg1">
                <a:lumMod val="75000"/>
              </a:schemeClr>
            </a:solidFill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4" name="Título 1"/>
          <p:cNvSpPr>
            <a:spLocks noGrp="1"/>
          </p:cNvSpPr>
          <p:nvPr>
            <p:ph type="title" hasCustomPrompt="1"/>
          </p:nvPr>
        </p:nvSpPr>
        <p:spPr>
          <a:xfrm>
            <a:off x="4000496" y="1928808"/>
            <a:ext cx="3214710" cy="357190"/>
          </a:xfrm>
          <a:prstGeom prst="rect">
            <a:avLst/>
          </a:prstGeom>
        </p:spPr>
        <p:txBody>
          <a:bodyPr/>
          <a:lstStyle>
            <a:lvl1pPr algn="l">
              <a:defRPr sz="2000" baseline="0">
                <a:solidFill>
                  <a:schemeClr val="tx1"/>
                </a:solidFill>
              </a:defRPr>
            </a:lvl1pPr>
          </a:lstStyle>
          <a:p>
            <a:r>
              <a:rPr lang="pt-BR" dirty="0"/>
              <a:t>TÍTULO DA PALESTRA</a:t>
            </a:r>
          </a:p>
        </p:txBody>
      </p:sp>
      <p:sp>
        <p:nvSpPr>
          <p:cNvPr id="15" name="Espaço Reservado para Texto 19"/>
          <p:cNvSpPr>
            <a:spLocks noGrp="1"/>
          </p:cNvSpPr>
          <p:nvPr>
            <p:ph type="body" sz="quarter" idx="10" hasCustomPrompt="1"/>
          </p:nvPr>
        </p:nvSpPr>
        <p:spPr>
          <a:xfrm>
            <a:off x="4000496" y="2357436"/>
            <a:ext cx="3214710" cy="3571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pt-BR" sz="16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 Light" pitchFamily="34" charset="0"/>
                <a:cs typeface="Calibri Light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Nome 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itchFamily="34" charset="0"/>
              <a:ea typeface="+mj-ea"/>
              <a:cs typeface="Calibri Light" pitchFamily="34" charset="0"/>
            </a:endParaRPr>
          </a:p>
        </p:txBody>
      </p:sp>
      <p:sp>
        <p:nvSpPr>
          <p:cNvPr id="16" name="Espaço Reservado para Texto 19"/>
          <p:cNvSpPr>
            <a:spLocks noGrp="1"/>
          </p:cNvSpPr>
          <p:nvPr>
            <p:ph type="body" sz="quarter" idx="11" hasCustomPrompt="1"/>
          </p:nvPr>
        </p:nvSpPr>
        <p:spPr>
          <a:xfrm>
            <a:off x="4000496" y="2714626"/>
            <a:ext cx="3214710" cy="357190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pt-BR" sz="1600" b="0" i="1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alibri Light" pitchFamily="34" charset="0"/>
                <a:cs typeface="Calibri Light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Cargo, SAS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 Light" pitchFamily="34" charset="0"/>
              <a:ea typeface="+mj-ea"/>
              <a:cs typeface="Calibri Light" pitchFamily="34" charset="0"/>
            </a:endParaRPr>
          </a:p>
        </p:txBody>
      </p:sp>
      <p:pic>
        <p:nvPicPr>
          <p:cNvPr id="17" name="Picture 2" descr="D:\Empresa - ALGOA+\Administração\Jobs em Andamento\SAS\Jobs\14.03.2019\PPT\LOGO-SLATE.png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3857620" y="500048"/>
            <a:ext cx="1428760" cy="428628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- M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D:\Empresa - ALGOA+\Administração\Jobs em Andamento\SAS\Jobs\14.03.2019\PPT\midnight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189549" y="2178841"/>
            <a:ext cx="4764902" cy="785819"/>
          </a:xfrm>
          <a:prstGeom prst="rect">
            <a:avLst/>
          </a:prstGeom>
        </p:spPr>
        <p:txBody>
          <a:bodyPr/>
          <a:lstStyle>
            <a:lvl1pPr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cxnSp>
        <p:nvCxnSpPr>
          <p:cNvPr id="9" name="Conector reto 8"/>
          <p:cNvCxnSpPr/>
          <p:nvPr userDrawn="1"/>
        </p:nvCxnSpPr>
        <p:spPr>
          <a:xfrm>
            <a:off x="2285984" y="2786064"/>
            <a:ext cx="6858016" cy="15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- P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D:\Empresa - ALGOA+\Administração\Jobs em Andamento\SAS\Jobs\14.03.2019\PPT\red-bg.png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5143501"/>
          </a:xfrm>
          <a:prstGeom prst="rect">
            <a:avLst/>
          </a:prstGeom>
          <a:noFill/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2189549" y="2178841"/>
            <a:ext cx="4764902" cy="785819"/>
          </a:xfrm>
          <a:prstGeom prst="rect">
            <a:avLst/>
          </a:prstGeom>
        </p:spPr>
        <p:txBody>
          <a:bodyPr/>
          <a:lstStyle>
            <a:lvl1pPr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CLIQUE PARA EDITAR O TÍTULO</a:t>
            </a:r>
          </a:p>
        </p:txBody>
      </p:sp>
      <p:cxnSp>
        <p:nvCxnSpPr>
          <p:cNvPr id="9" name="Conector reto 8"/>
          <p:cNvCxnSpPr/>
          <p:nvPr userDrawn="1"/>
        </p:nvCxnSpPr>
        <p:spPr>
          <a:xfrm>
            <a:off x="2285984" y="2786064"/>
            <a:ext cx="6858016" cy="158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aixaDeTexto 5"/>
          <p:cNvSpPr txBox="1"/>
          <p:nvPr userDrawn="1"/>
        </p:nvSpPr>
        <p:spPr>
          <a:xfrm>
            <a:off x="1428728" y="4785198"/>
            <a:ext cx="628654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Copyright © SAS Institute Inc. All rights reserved.</a:t>
            </a:r>
            <a:endParaRPr lang="pt-BR" sz="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5" r:id="rId3"/>
    <p:sldLayoutId id="2147483681" r:id="rId4"/>
    <p:sldLayoutId id="2147483684" r:id="rId5"/>
    <p:sldLayoutId id="2147483683" r:id="rId6"/>
    <p:sldLayoutId id="2147483682" r:id="rId7"/>
    <p:sldLayoutId id="2147483663" r:id="rId8"/>
    <p:sldLayoutId id="2147483666" r:id="rId9"/>
    <p:sldLayoutId id="2147483667" r:id="rId10"/>
    <p:sldLayoutId id="2147483668" r:id="rId11"/>
    <p:sldLayoutId id="2147483650" r:id="rId12"/>
    <p:sldLayoutId id="2147483660" r:id="rId13"/>
    <p:sldLayoutId id="2147483661" r:id="rId14"/>
    <p:sldLayoutId id="2147483662" r:id="rId15"/>
    <p:sldLayoutId id="2147483652" r:id="rId16"/>
    <p:sldLayoutId id="2147483671" r:id="rId17"/>
    <p:sldLayoutId id="2147483670" r:id="rId18"/>
    <p:sldLayoutId id="2147483669" r:id="rId19"/>
    <p:sldLayoutId id="2147483654" r:id="rId20"/>
    <p:sldLayoutId id="2147483674" r:id="rId21"/>
    <p:sldLayoutId id="2147483673" r:id="rId22"/>
    <p:sldLayoutId id="2147483672" r:id="rId23"/>
    <p:sldLayoutId id="2147483656" r:id="rId24"/>
    <p:sldLayoutId id="2147483677" r:id="rId25"/>
    <p:sldLayoutId id="2147483676" r:id="rId26"/>
    <p:sldLayoutId id="2147483675" r:id="rId27"/>
    <p:sldLayoutId id="2147483657" r:id="rId28"/>
    <p:sldLayoutId id="2147483678" r:id="rId29"/>
    <p:sldLayoutId id="2147483679" r:id="rId30"/>
    <p:sldLayoutId id="2147483680" r:id="rId31"/>
    <p:sldLayoutId id="2147483685" r:id="rId32"/>
    <p:sldLayoutId id="2147483686" r:id="rId33"/>
  </p:sldLayoutIdLst>
  <p:txStyles>
    <p:titleStyle>
      <a:lvl1pPr algn="ctr" defTabSz="9144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 Light" pitchFamily="34" charset="0"/>
          <a:ea typeface="+mn-ea"/>
          <a:cs typeface="Calibri Light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alibri Light" pitchFamily="34" charset="0"/>
          <a:ea typeface="+mn-ea"/>
          <a:cs typeface="Calibri Light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Calibri Light" pitchFamily="34" charset="0"/>
          <a:ea typeface="+mn-ea"/>
          <a:cs typeface="Calibri Light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Calibri Light" pitchFamily="34" charset="0"/>
          <a:ea typeface="+mn-ea"/>
          <a:cs typeface="Calibri Light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Calibri Light" pitchFamily="34" charset="0"/>
          <a:ea typeface="+mn-ea"/>
          <a:cs typeface="Calibri Light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go.documentation.sas.com/?docsetId=casactml&amp;docsetTarget=casactml_fetchimages_syntax.htm&amp;docsetVersion=8.4&amp;locale=en&amp;showBanner=walkup" TargetMode="External"/><Relationship Id="rId13" Type="http://schemas.openxmlformats.org/officeDocument/2006/relationships/hyperlink" Target="https://go.documentation.sas.com/?docsetId=casactml&amp;docsetTarget=casactml_matchimages_syntax.htm&amp;docsetVersion=8.4&amp;locale=en&amp;showBanner=walkup" TargetMode="External"/><Relationship Id="rId3" Type="http://schemas.openxmlformats.org/officeDocument/2006/relationships/hyperlink" Target="https://go.documentation.sas.com/?docsetId=casactml&amp;docsetTarget=casactml_annotateimages_syntax.htm&amp;docsetVersion=8.4&amp;locale=en&amp;showBanner=walkup" TargetMode="External"/><Relationship Id="rId7" Type="http://schemas.openxmlformats.org/officeDocument/2006/relationships/hyperlink" Target="https://go.documentation.sas.com/?docsetId=casactml&amp;docsetTarget=casactml_augmentimages_syntax.htm&amp;docsetVersion=8.4&amp;locale=en&amp;showBanner=walkup" TargetMode="External"/><Relationship Id="rId12" Type="http://schemas.openxmlformats.org/officeDocument/2006/relationships/hyperlink" Target="https://go.documentation.sas.com/?docsetId=casactml&amp;docsetTarget=casactml_loadimages_syntax.htm&amp;docsetVersion=8.4&amp;locale=en&amp;showBanner=walku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openxmlformats.org/officeDocument/2006/relationships/hyperlink" Target="https://go.documentation.sas.com/?docsetId=casactml&amp;docsetTarget=casactml_processimages_syntax.htm&amp;docsetVersion=8.4&amp;locale=en&amp;showBanner=walkup" TargetMode="External"/><Relationship Id="rId11" Type="http://schemas.openxmlformats.org/officeDocument/2006/relationships/hyperlink" Target="https://go.documentation.sas.com/?docsetId=casactml&amp;docsetTarget=casactml_compareimages_syntax.htm&amp;docsetVersion=8.4&amp;locale=en&amp;showBanner=walkup" TargetMode="External"/><Relationship Id="rId5" Type="http://schemas.openxmlformats.org/officeDocument/2006/relationships/hyperlink" Target="https://go.documentation.sas.com/?docsetId=casactml&amp;docsetTarget=casactml_extractdetectedobjects_syntax.htm&amp;docsetVersion=8.4&amp;locale=en&amp;showBanner=walkup" TargetMode="External"/><Relationship Id="rId10" Type="http://schemas.openxmlformats.org/officeDocument/2006/relationships/hyperlink" Target="https://go.documentation.sas.com/?docsetId=casactml&amp;docsetTarget=casactml_saveimages_syntax.htm&amp;docsetVersion=8.4&amp;locale=en&amp;showBanner=walkup" TargetMode="External"/><Relationship Id="rId4" Type="http://schemas.openxmlformats.org/officeDocument/2006/relationships/hyperlink" Target="https://go.documentation.sas.com/?docsetId=casactml&amp;docsetTarget=casactml_condenseimages_syntax.htm&amp;docsetVersion=8.4&amp;locale=en&amp;showBanner=walkup" TargetMode="External"/><Relationship Id="rId9" Type="http://schemas.openxmlformats.org/officeDocument/2006/relationships/hyperlink" Target="https://go.documentation.sas.com/?docsetId=casactml&amp;docsetTarget=casactml_flattenimagetable_syntax.htm&amp;docsetVersion=8.4&amp;locale=en&amp;showBanner=walkup" TargetMode="External"/><Relationship Id="rId14" Type="http://schemas.openxmlformats.org/officeDocument/2006/relationships/hyperlink" Target="https://go.documentation.sas.com/?docsetId=casactml&amp;docsetTarget=casactml_summarizeimages_syntax.htm&amp;docsetVersion=8.4&amp;locale=en&amp;showBanner=walkup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0.svg"/><Relationship Id="rId5" Type="http://schemas.openxmlformats.org/officeDocument/2006/relationships/image" Target="../media/image49.png"/><Relationship Id="rId4" Type="http://schemas.openxmlformats.org/officeDocument/2006/relationships/image" Target="../media/image48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53.png"/><Relationship Id="rId5" Type="http://schemas.openxmlformats.org/officeDocument/2006/relationships/image" Target="../media/image52.png"/><Relationship Id="rId4" Type="http://schemas.openxmlformats.org/officeDocument/2006/relationships/image" Target="../media/image5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jpeg"/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5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svg"/><Relationship Id="rId7" Type="http://schemas.openxmlformats.org/officeDocument/2006/relationships/image" Target="../media/image28.sv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27.png"/><Relationship Id="rId5" Type="http://schemas.openxmlformats.org/officeDocument/2006/relationships/image" Target="../media/image26.sv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3.xml"/><Relationship Id="rId5" Type="http://schemas.openxmlformats.org/officeDocument/2006/relationships/image" Target="../media/image33.png"/><Relationship Id="rId4" Type="http://schemas.openxmlformats.org/officeDocument/2006/relationships/image" Target="../media/image3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jpeg"/><Relationship Id="rId3" Type="http://schemas.openxmlformats.org/officeDocument/2006/relationships/image" Target="../media/image34.jpeg"/><Relationship Id="rId7" Type="http://schemas.openxmlformats.org/officeDocument/2006/relationships/image" Target="../media/image3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37.jpeg"/><Relationship Id="rId5" Type="http://schemas.openxmlformats.org/officeDocument/2006/relationships/image" Target="../media/image36.jpeg"/><Relationship Id="rId4" Type="http://schemas.openxmlformats.org/officeDocument/2006/relationships/image" Target="../media/image35.jpeg"/><Relationship Id="rId9" Type="http://schemas.openxmlformats.org/officeDocument/2006/relationships/image" Target="../media/image4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46.png"/><Relationship Id="rId5" Type="http://schemas.microsoft.com/office/2007/relationships/hdphoto" Target="../media/hdphoto1.wdp"/><Relationship Id="rId4" Type="http://schemas.openxmlformats.org/officeDocument/2006/relationships/image" Target="../media/image4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BD12FFA0-E86C-427E-8F56-25552A0D3A7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7EB4831D-7D2F-45D1-8DC6-1D317B98EE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0496" y="1733550"/>
            <a:ext cx="3214710" cy="357190"/>
          </a:xfrm>
        </p:spPr>
        <p:txBody>
          <a:bodyPr/>
          <a:lstStyle/>
          <a:p>
            <a:r>
              <a:rPr lang="pt-BR" b="1" dirty="0"/>
              <a:t>Informação além dos dados: Processamento de imagem e visão computacional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83D4EF-207E-4098-A9E2-C625EF3457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000496" y="2771770"/>
            <a:ext cx="3214710" cy="357190"/>
          </a:xfrm>
        </p:spPr>
        <p:txBody>
          <a:bodyPr/>
          <a:lstStyle/>
          <a:p>
            <a:r>
              <a:rPr lang="pt-BR" dirty="0"/>
              <a:t>Lucas de Paula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FD0AD9C-585B-4F26-BA95-1DF71537902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000496" y="3128960"/>
            <a:ext cx="3214710" cy="357190"/>
          </a:xfrm>
        </p:spPr>
        <p:txBody>
          <a:bodyPr/>
          <a:lstStyle/>
          <a:p>
            <a:r>
              <a:rPr lang="pt-BR" dirty="0"/>
              <a:t>Customer Advisor, SAS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055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8DD73091-C912-42DA-B16F-7B9EACF95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Pre Processamento – </a:t>
            </a:r>
            <a:r>
              <a:rPr lang="sv-SE" i="1" dirty="0"/>
              <a:t>Image Action Set</a:t>
            </a:r>
            <a:endParaRPr lang="it-IT" i="1" dirty="0">
              <a:solidFill>
                <a:schemeClr val="accent4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6221C8-3DC4-4A85-9F35-F9BD93CE8998}"/>
              </a:ext>
            </a:extLst>
          </p:cNvPr>
          <p:cNvSpPr/>
          <p:nvPr/>
        </p:nvSpPr>
        <p:spPr>
          <a:xfrm>
            <a:off x="1418394" y="1123950"/>
            <a:ext cx="17266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3"/>
              </a:rPr>
              <a:t>annotateImages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09AD3E6-BA5A-45AC-9E46-30AA39B71812}"/>
              </a:ext>
            </a:extLst>
          </p:cNvPr>
          <p:cNvSpPr/>
          <p:nvPr/>
        </p:nvSpPr>
        <p:spPr>
          <a:xfrm>
            <a:off x="1367098" y="1956495"/>
            <a:ext cx="17711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4"/>
              </a:rPr>
              <a:t>condenseImages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DB01F2-5DCF-4787-B06E-0C35B6BD9100}"/>
              </a:ext>
            </a:extLst>
          </p:cNvPr>
          <p:cNvSpPr/>
          <p:nvPr/>
        </p:nvSpPr>
        <p:spPr>
          <a:xfrm>
            <a:off x="1046497" y="2723363"/>
            <a:ext cx="243541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5"/>
              </a:rPr>
              <a:t>extractDetectedObjects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DD21D92-C5D3-4D20-80C9-F5EB9B8577E8}"/>
              </a:ext>
            </a:extLst>
          </p:cNvPr>
          <p:cNvSpPr/>
          <p:nvPr/>
        </p:nvSpPr>
        <p:spPr>
          <a:xfrm>
            <a:off x="1463278" y="3650218"/>
            <a:ext cx="15803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6"/>
              </a:rPr>
              <a:t>processImages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33E860-BD64-43F3-AC2C-C373C96C2E1C}"/>
              </a:ext>
            </a:extLst>
          </p:cNvPr>
          <p:cNvSpPr/>
          <p:nvPr/>
        </p:nvSpPr>
        <p:spPr>
          <a:xfrm>
            <a:off x="3908999" y="1123950"/>
            <a:ext cx="17109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7"/>
              </a:rPr>
              <a:t>augmentImages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33E9BA-FB5F-4BA0-8EBA-7F3C8E234403}"/>
              </a:ext>
            </a:extLst>
          </p:cNvPr>
          <p:cNvSpPr/>
          <p:nvPr/>
        </p:nvSpPr>
        <p:spPr>
          <a:xfrm>
            <a:off x="4107771" y="1956495"/>
            <a:ext cx="14414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>
                <a:hlinkClick r:id="rId8"/>
              </a:rPr>
              <a:t>fetchImages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CCC635-7B8B-4A0A-B094-A66D45EEC547}"/>
              </a:ext>
            </a:extLst>
          </p:cNvPr>
          <p:cNvSpPr/>
          <p:nvPr/>
        </p:nvSpPr>
        <p:spPr>
          <a:xfrm>
            <a:off x="3825610" y="2723363"/>
            <a:ext cx="19091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9"/>
              </a:rPr>
              <a:t>flattenImageTable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D231D31-7D15-4F80-A326-19965D267621}"/>
              </a:ext>
            </a:extLst>
          </p:cNvPr>
          <p:cNvSpPr/>
          <p:nvPr/>
        </p:nvSpPr>
        <p:spPr>
          <a:xfrm>
            <a:off x="4114183" y="3650218"/>
            <a:ext cx="12844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10"/>
              </a:rPr>
              <a:t>saveImages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3692A8D-0083-4516-AE57-30A4004C5C3C}"/>
              </a:ext>
            </a:extLst>
          </p:cNvPr>
          <p:cNvSpPr/>
          <p:nvPr/>
        </p:nvSpPr>
        <p:spPr>
          <a:xfrm>
            <a:off x="6143122" y="1123950"/>
            <a:ext cx="169809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11"/>
              </a:rPr>
              <a:t>compareImages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C9D923-DB1A-4C2C-BCD4-7BA062A6D6EC}"/>
              </a:ext>
            </a:extLst>
          </p:cNvPr>
          <p:cNvSpPr/>
          <p:nvPr/>
        </p:nvSpPr>
        <p:spPr>
          <a:xfrm>
            <a:off x="6373954" y="1956495"/>
            <a:ext cx="12770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12"/>
              </a:rPr>
              <a:t>loadImages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6675ECB-3D08-430F-90E6-5514DE8AF606}"/>
              </a:ext>
            </a:extLst>
          </p:cNvPr>
          <p:cNvSpPr/>
          <p:nvPr/>
        </p:nvSpPr>
        <p:spPr>
          <a:xfrm>
            <a:off x="6277774" y="2723363"/>
            <a:ext cx="14562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13"/>
              </a:rPr>
              <a:t>matchImages</a:t>
            </a:r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7444C9-56AC-4751-8B20-B1760EA9CB18}"/>
              </a:ext>
            </a:extLst>
          </p:cNvPr>
          <p:cNvSpPr/>
          <p:nvPr/>
        </p:nvSpPr>
        <p:spPr>
          <a:xfrm>
            <a:off x="6027706" y="3650218"/>
            <a:ext cx="19043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>
                <a:hlinkClick r:id="rId14"/>
              </a:rPr>
              <a:t>summarizeImages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9970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8DD73091-C912-42DA-B16F-7B9EACF95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Pre Processamento – </a:t>
            </a:r>
            <a:r>
              <a:rPr lang="sv-SE" i="1" dirty="0"/>
              <a:t>flattenImageTable</a:t>
            </a:r>
            <a:r>
              <a:rPr lang="en-US" i="1" dirty="0"/>
              <a:t>	</a:t>
            </a:r>
            <a:endParaRPr lang="it-IT" i="1" dirty="0">
              <a:solidFill>
                <a:schemeClr val="accent4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F3BA6A-CF72-48A1-8770-A6AC59798D2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90800" y="895350"/>
            <a:ext cx="3962400" cy="2640955"/>
          </a:xfrm>
          <a:prstGeom prst="rect">
            <a:avLst/>
          </a:prstGeom>
        </p:spPr>
      </p:pic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23199C5-D672-410E-AC0A-1B2190A2D6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1007158"/>
              </p:ext>
            </p:extLst>
          </p:nvPr>
        </p:nvGraphicFramePr>
        <p:xfrm>
          <a:off x="1219200" y="3788731"/>
          <a:ext cx="6499324" cy="684176"/>
        </p:xfrm>
        <a:graphic>
          <a:graphicData uri="http://schemas.openxmlformats.org/drawingml/2006/table">
            <a:tbl>
              <a:tblPr/>
              <a:tblGrid>
                <a:gridCol w="631926">
                  <a:extLst>
                    <a:ext uri="{9D8B030D-6E8A-4147-A177-3AD203B41FA5}">
                      <a16:colId xmlns:a16="http://schemas.microsoft.com/office/drawing/2014/main" val="808705456"/>
                    </a:ext>
                  </a:extLst>
                </a:gridCol>
                <a:gridCol w="367970">
                  <a:extLst>
                    <a:ext uri="{9D8B030D-6E8A-4147-A177-3AD203B41FA5}">
                      <a16:colId xmlns:a16="http://schemas.microsoft.com/office/drawing/2014/main" val="2153865447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458498407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3651698593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544977870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141913138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298826044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448099565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3683893296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2339319923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3657228610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1153893517"/>
                    </a:ext>
                  </a:extLst>
                </a:gridCol>
                <a:gridCol w="499948">
                  <a:extLst>
                    <a:ext uri="{9D8B030D-6E8A-4147-A177-3AD203B41FA5}">
                      <a16:colId xmlns:a16="http://schemas.microsoft.com/office/drawing/2014/main" val="3083633205"/>
                    </a:ext>
                  </a:extLst>
                </a:gridCol>
              </a:tblGrid>
              <a:tr h="239462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_path_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c1</a:t>
                      </a:r>
                    </a:p>
                  </a:txBody>
                  <a:tcPr marL="55293" marR="55293" marT="27647" marB="2764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c2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c3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c4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c5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c6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c7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c8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c9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c10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c11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c12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141008"/>
                  </a:ext>
                </a:extLst>
              </a:tr>
              <a:tr h="444714">
                <a:tc>
                  <a:txBody>
                    <a:bodyPr/>
                    <a:lstStyle/>
                    <a:p>
                      <a:pPr algn="l" fontAlgn="t"/>
                      <a:r>
                        <a:rPr lang="pt-BR" sz="1100" dirty="0">
                          <a:effectLst/>
                        </a:rPr>
                        <a:t>T</a:t>
                      </a:r>
                      <a:r>
                        <a:rPr lang="en-US" sz="1100" dirty="0">
                          <a:effectLst/>
                        </a:rPr>
                        <a:t>iao.jpg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255</a:t>
                      </a:r>
                    </a:p>
                  </a:txBody>
                  <a:tcPr marL="55293" marR="55293" marT="27647" marB="2764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169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115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255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180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132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152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126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107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32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43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36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29511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032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8DD73091-C912-42DA-B16F-7B9EACF95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Pre Processamento – </a:t>
            </a:r>
            <a:r>
              <a:rPr lang="en-US" i="1" dirty="0" err="1"/>
              <a:t>extractDetectedObjects</a:t>
            </a:r>
            <a:endParaRPr lang="it-IT" i="1" dirty="0">
              <a:solidFill>
                <a:schemeClr val="accent4"/>
              </a:solidFill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A0A8F0E6-28E4-4032-B36C-10FEF471E8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385" t="11542" r="3846" b="19211"/>
          <a:stretch/>
        </p:blipFill>
        <p:spPr>
          <a:xfrm>
            <a:off x="5867400" y="2454119"/>
            <a:ext cx="1752600" cy="100148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FA3D5CD1-81C1-41C9-9D45-7FDB63D1F096}"/>
              </a:ext>
            </a:extLst>
          </p:cNvPr>
          <p:cNvGrpSpPr/>
          <p:nvPr/>
        </p:nvGrpSpPr>
        <p:grpSpPr>
          <a:xfrm>
            <a:off x="609600" y="1358384"/>
            <a:ext cx="3962400" cy="2711321"/>
            <a:chOff x="609600" y="1358384"/>
            <a:chExt cx="3962400" cy="2711321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C3F3BA6A-CF72-48A1-8770-A6AC59798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09600" y="1428750"/>
              <a:ext cx="3962400" cy="2640955"/>
            </a:xfrm>
            <a:prstGeom prst="rect">
              <a:avLst/>
            </a:prstGeom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F9D3A98-D25D-4853-8898-33AD1C0C7CA1}"/>
                </a:ext>
              </a:extLst>
            </p:cNvPr>
            <p:cNvSpPr/>
            <p:nvPr/>
          </p:nvSpPr>
          <p:spPr>
            <a:xfrm>
              <a:off x="1219200" y="1657350"/>
              <a:ext cx="3276600" cy="1981200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02308BD5-A522-40E3-954A-5A5533D5C369}"/>
                </a:ext>
              </a:extLst>
            </p:cNvPr>
            <p:cNvSpPr/>
            <p:nvPr/>
          </p:nvSpPr>
          <p:spPr>
            <a:xfrm>
              <a:off x="3266642" y="1358384"/>
              <a:ext cx="125547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sv-SE" dirty="0">
                  <a:solidFill>
                    <a:schemeClr val="bg1"/>
                  </a:solidFill>
                </a:rPr>
                <a:t>DOG – 0.80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4656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8DD73091-C912-42DA-B16F-7B9EACF95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Pre Processamento – </a:t>
            </a:r>
            <a:r>
              <a:rPr lang="en-US" i="1" dirty="0" err="1"/>
              <a:t>loadImages</a:t>
            </a:r>
            <a:endParaRPr lang="it-IT" i="1" dirty="0">
              <a:solidFill>
                <a:schemeClr val="accent4"/>
              </a:solidFill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E2BA797-3981-48A4-BD89-DB922B1C25D8}"/>
              </a:ext>
            </a:extLst>
          </p:cNvPr>
          <p:cNvGrpSpPr/>
          <p:nvPr/>
        </p:nvGrpSpPr>
        <p:grpSpPr>
          <a:xfrm>
            <a:off x="818130" y="1378278"/>
            <a:ext cx="1700501" cy="450306"/>
            <a:chOff x="818130" y="1378278"/>
            <a:chExt cx="1700501" cy="450306"/>
          </a:xfrm>
        </p:grpSpPr>
        <p:pic>
          <p:nvPicPr>
            <p:cNvPr id="14" name="Graphic 13" descr="Open folder">
              <a:extLst>
                <a:ext uri="{FF2B5EF4-FFF2-40B4-BE49-F238E27FC236}">
                  <a16:creationId xmlns:a16="http://schemas.microsoft.com/office/drawing/2014/main" id="{5B6EDCBC-8A67-4F8A-AE7D-73D2C637BC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818130" y="1378278"/>
              <a:ext cx="450306" cy="450306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79F6F8-8EEA-43BA-B64F-F25113E96D26}"/>
                </a:ext>
              </a:extLst>
            </p:cNvPr>
            <p:cNvSpPr/>
            <p:nvPr/>
          </p:nvSpPr>
          <p:spPr>
            <a:xfrm>
              <a:off x="1259055" y="1428750"/>
              <a:ext cx="12595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dirty="0"/>
                <a:t>C</a:t>
              </a:r>
              <a:r>
                <a:rPr lang="en-US" dirty="0"/>
                <a:t>ACHORRO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AB8C62D-352E-4232-80CE-DC633E155367}"/>
              </a:ext>
            </a:extLst>
          </p:cNvPr>
          <p:cNvGrpSpPr/>
          <p:nvPr/>
        </p:nvGrpSpPr>
        <p:grpSpPr>
          <a:xfrm>
            <a:off x="1268436" y="1959462"/>
            <a:ext cx="1313700" cy="369332"/>
            <a:chOff x="1268436" y="1959462"/>
            <a:chExt cx="1313700" cy="369332"/>
          </a:xfrm>
        </p:grpSpPr>
        <p:pic>
          <p:nvPicPr>
            <p:cNvPr id="12" name="Graphic 11" descr="Image">
              <a:extLst>
                <a:ext uri="{FF2B5EF4-FFF2-40B4-BE49-F238E27FC236}">
                  <a16:creationId xmlns:a16="http://schemas.microsoft.com/office/drawing/2014/main" id="{7EF5DB9D-247D-4624-ADB3-44D10DBB2F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268436" y="1986818"/>
              <a:ext cx="314620" cy="31462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8923654-F71F-4B07-9021-762CE7592533}"/>
                </a:ext>
              </a:extLst>
            </p:cNvPr>
            <p:cNvSpPr/>
            <p:nvPr/>
          </p:nvSpPr>
          <p:spPr>
            <a:xfrm>
              <a:off x="1583056" y="1959462"/>
              <a:ext cx="99908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dirty="0"/>
                <a:t>tiao.jpg</a:t>
              </a:r>
              <a:endParaRPr lang="en-US" dirty="0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584A30FD-56F2-49D7-8E5E-052E0FE26507}"/>
              </a:ext>
            </a:extLst>
          </p:cNvPr>
          <p:cNvGrpSpPr/>
          <p:nvPr/>
        </p:nvGrpSpPr>
        <p:grpSpPr>
          <a:xfrm>
            <a:off x="1273282" y="2379272"/>
            <a:ext cx="1491098" cy="369332"/>
            <a:chOff x="1273282" y="2379272"/>
            <a:chExt cx="1491098" cy="369332"/>
          </a:xfrm>
        </p:grpSpPr>
        <p:pic>
          <p:nvPicPr>
            <p:cNvPr id="28" name="Graphic 27" descr="Image">
              <a:extLst>
                <a:ext uri="{FF2B5EF4-FFF2-40B4-BE49-F238E27FC236}">
                  <a16:creationId xmlns:a16="http://schemas.microsoft.com/office/drawing/2014/main" id="{DB095AD0-ABDE-42DB-BB6A-8FB79EC42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273282" y="2411545"/>
              <a:ext cx="314620" cy="314620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834B86AA-D58E-4CCD-BAA8-B4D2C5F9F518}"/>
                </a:ext>
              </a:extLst>
            </p:cNvPr>
            <p:cNvSpPr/>
            <p:nvPr/>
          </p:nvSpPr>
          <p:spPr>
            <a:xfrm>
              <a:off x="1583056" y="2379272"/>
              <a:ext cx="118132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dirty="0"/>
                <a:t>flora.jpg</a:t>
              </a:r>
              <a:endParaRPr lang="en-US" dirty="0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CE60F94-8562-4D6D-9296-D174C1B81E34}"/>
              </a:ext>
            </a:extLst>
          </p:cNvPr>
          <p:cNvGrpSpPr/>
          <p:nvPr/>
        </p:nvGrpSpPr>
        <p:grpSpPr>
          <a:xfrm>
            <a:off x="818130" y="2889467"/>
            <a:ext cx="1144451" cy="450306"/>
            <a:chOff x="970530" y="1530678"/>
            <a:chExt cx="1144451" cy="450306"/>
          </a:xfrm>
        </p:grpSpPr>
        <p:pic>
          <p:nvPicPr>
            <p:cNvPr id="35" name="Graphic 34" descr="Open folder">
              <a:extLst>
                <a:ext uri="{FF2B5EF4-FFF2-40B4-BE49-F238E27FC236}">
                  <a16:creationId xmlns:a16="http://schemas.microsoft.com/office/drawing/2014/main" id="{E147C8FF-CD2B-442E-A143-06C27C84632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970530" y="1530678"/>
              <a:ext cx="450306" cy="450306"/>
            </a:xfrm>
            <a:prstGeom prst="rect">
              <a:avLst/>
            </a:prstGeom>
          </p:spPr>
        </p:pic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A0112924-D6AD-4141-8FCC-9CEA182D8D08}"/>
                </a:ext>
              </a:extLst>
            </p:cNvPr>
            <p:cNvSpPr/>
            <p:nvPr/>
          </p:nvSpPr>
          <p:spPr>
            <a:xfrm>
              <a:off x="1411455" y="1581150"/>
              <a:ext cx="70352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dirty="0"/>
                <a:t>GATO</a:t>
              </a:r>
              <a:endParaRPr lang="en-US" dirty="0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1777834-A138-41F5-A6AA-C2DF2709F709}"/>
              </a:ext>
            </a:extLst>
          </p:cNvPr>
          <p:cNvGrpSpPr/>
          <p:nvPr/>
        </p:nvGrpSpPr>
        <p:grpSpPr>
          <a:xfrm>
            <a:off x="1295634" y="3387105"/>
            <a:ext cx="1491098" cy="369332"/>
            <a:chOff x="1273282" y="2379272"/>
            <a:chExt cx="1491098" cy="369332"/>
          </a:xfrm>
        </p:grpSpPr>
        <p:pic>
          <p:nvPicPr>
            <p:cNvPr id="46" name="Graphic 45" descr="Image">
              <a:extLst>
                <a:ext uri="{FF2B5EF4-FFF2-40B4-BE49-F238E27FC236}">
                  <a16:creationId xmlns:a16="http://schemas.microsoft.com/office/drawing/2014/main" id="{6232AAD0-3044-455D-85CD-AE8469815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273282" y="2411545"/>
              <a:ext cx="314620" cy="314620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409F64D-9C2A-40D9-B7BD-A977265D56CE}"/>
                </a:ext>
              </a:extLst>
            </p:cNvPr>
            <p:cNvSpPr/>
            <p:nvPr/>
          </p:nvSpPr>
          <p:spPr>
            <a:xfrm>
              <a:off x="1583056" y="2379272"/>
              <a:ext cx="118132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dirty="0"/>
                <a:t>benja.jpg</a:t>
              </a:r>
              <a:endParaRPr lang="en-US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927BCBE-493F-492D-97EC-92C218DF294F}"/>
              </a:ext>
            </a:extLst>
          </p:cNvPr>
          <p:cNvGrpSpPr/>
          <p:nvPr/>
        </p:nvGrpSpPr>
        <p:grpSpPr>
          <a:xfrm>
            <a:off x="1295634" y="3788599"/>
            <a:ext cx="1491098" cy="369332"/>
            <a:chOff x="1273282" y="2379272"/>
            <a:chExt cx="1491098" cy="369332"/>
          </a:xfrm>
        </p:grpSpPr>
        <p:pic>
          <p:nvPicPr>
            <p:cNvPr id="49" name="Graphic 48" descr="Image">
              <a:extLst>
                <a:ext uri="{FF2B5EF4-FFF2-40B4-BE49-F238E27FC236}">
                  <a16:creationId xmlns:a16="http://schemas.microsoft.com/office/drawing/2014/main" id="{C98B1273-8658-4558-BB22-ABB8FA2E5F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1273282" y="2411545"/>
              <a:ext cx="314620" cy="314620"/>
            </a:xfrm>
            <a:prstGeom prst="rect">
              <a:avLst/>
            </a:prstGeom>
          </p:spPr>
        </p:pic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BF780EE-505E-4935-BD85-F5BC6562CEF4}"/>
                </a:ext>
              </a:extLst>
            </p:cNvPr>
            <p:cNvSpPr/>
            <p:nvPr/>
          </p:nvSpPr>
          <p:spPr>
            <a:xfrm>
              <a:off x="1583056" y="2379272"/>
              <a:ext cx="118132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pt-BR" dirty="0"/>
                <a:t>lucas.jpg</a:t>
              </a:r>
              <a:endParaRPr lang="en-US" dirty="0"/>
            </a:p>
          </p:txBody>
        </p:sp>
      </p:grpSp>
      <p:graphicFrame>
        <p:nvGraphicFramePr>
          <p:cNvPr id="53" name="Table 52">
            <a:extLst>
              <a:ext uri="{FF2B5EF4-FFF2-40B4-BE49-F238E27FC236}">
                <a16:creationId xmlns:a16="http://schemas.microsoft.com/office/drawing/2014/main" id="{A23CBDB1-4811-4F64-9D5E-851101E3CF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1076135"/>
              </p:ext>
            </p:extLst>
          </p:nvPr>
        </p:nvGraphicFramePr>
        <p:xfrm>
          <a:off x="4343400" y="1115689"/>
          <a:ext cx="3733800" cy="3262310"/>
        </p:xfrm>
        <a:graphic>
          <a:graphicData uri="http://schemas.openxmlformats.org/drawingml/2006/table">
            <a:tbl>
              <a:tblPr/>
              <a:tblGrid>
                <a:gridCol w="848591">
                  <a:extLst>
                    <a:ext uri="{9D8B030D-6E8A-4147-A177-3AD203B41FA5}">
                      <a16:colId xmlns:a16="http://schemas.microsoft.com/office/drawing/2014/main" val="1854117708"/>
                    </a:ext>
                  </a:extLst>
                </a:gridCol>
                <a:gridCol w="396009">
                  <a:extLst>
                    <a:ext uri="{9D8B030D-6E8A-4147-A177-3AD203B41FA5}">
                      <a16:colId xmlns:a16="http://schemas.microsoft.com/office/drawing/2014/main" val="2521682706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718792514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3864499276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1938653233"/>
                    </a:ext>
                  </a:extLst>
                </a:gridCol>
                <a:gridCol w="622300">
                  <a:extLst>
                    <a:ext uri="{9D8B030D-6E8A-4147-A177-3AD203B41FA5}">
                      <a16:colId xmlns:a16="http://schemas.microsoft.com/office/drawing/2014/main" val="235851806"/>
                    </a:ext>
                  </a:extLst>
                </a:gridCol>
              </a:tblGrid>
              <a:tr h="387054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_path_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c1</a:t>
                      </a:r>
                    </a:p>
                  </a:txBody>
                  <a:tcPr marL="55293" marR="55293" marT="27647" marB="2764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c2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…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c4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 err="1">
                          <a:effectLst/>
                        </a:rPr>
                        <a:t>tgt</a:t>
                      </a:r>
                      <a:endParaRPr lang="en-US" sz="1100" dirty="0">
                        <a:effectLst/>
                      </a:endParaRP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F2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955774"/>
                  </a:ext>
                </a:extLst>
              </a:tr>
              <a:tr h="718814">
                <a:tc>
                  <a:txBody>
                    <a:bodyPr/>
                    <a:lstStyle/>
                    <a:p>
                      <a:pPr algn="l" fontAlgn="t"/>
                      <a:r>
                        <a:rPr lang="pt-BR" sz="1100" dirty="0">
                          <a:effectLst/>
                        </a:rPr>
                        <a:t>t</a:t>
                      </a:r>
                      <a:r>
                        <a:rPr lang="en-US" sz="1100" dirty="0">
                          <a:effectLst/>
                        </a:rPr>
                        <a:t>iao.jpg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255</a:t>
                      </a:r>
                    </a:p>
                  </a:txBody>
                  <a:tcPr marL="55293" marR="55293" marT="27647" marB="2764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169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…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255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 err="1">
                          <a:effectLst/>
                        </a:rPr>
                        <a:t>cachorro</a:t>
                      </a:r>
                      <a:endParaRPr lang="en-US" sz="1100" dirty="0">
                        <a:effectLst/>
                      </a:endParaRP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9201513"/>
                  </a:ext>
                </a:extLst>
              </a:tr>
              <a:tr h="718814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flora.jpg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55</a:t>
                      </a:r>
                    </a:p>
                  </a:txBody>
                  <a:tcPr marL="55293" marR="55293" marT="27647" marB="2764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99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…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47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 err="1">
                          <a:effectLst/>
                        </a:rPr>
                        <a:t>cachorro</a:t>
                      </a:r>
                      <a:endParaRPr lang="en-US" sz="1100" dirty="0">
                        <a:effectLst/>
                      </a:endParaRP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0974494"/>
                  </a:ext>
                </a:extLst>
              </a:tr>
              <a:tr h="718814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benja.jpg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208</a:t>
                      </a:r>
                    </a:p>
                  </a:txBody>
                  <a:tcPr marL="55293" marR="55293" marT="27647" marB="2764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190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…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251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 err="1">
                          <a:effectLst/>
                        </a:rPr>
                        <a:t>gato</a:t>
                      </a:r>
                      <a:endParaRPr lang="en-US" sz="1100" dirty="0">
                        <a:effectLst/>
                      </a:endParaRP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516555"/>
                  </a:ext>
                </a:extLst>
              </a:tr>
              <a:tr h="718814"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 dirty="0">
                          <a:effectLst/>
                        </a:rPr>
                        <a:t>lucas.jpg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172</a:t>
                      </a:r>
                    </a:p>
                  </a:txBody>
                  <a:tcPr marL="55293" marR="55293" marT="27647" marB="27647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181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pt-BR" sz="1100" dirty="0">
                          <a:effectLst/>
                        </a:rPr>
                        <a:t>…</a:t>
                      </a:r>
                      <a:endParaRPr lang="en-US" sz="1100" dirty="0">
                        <a:effectLst/>
                      </a:endParaRP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-US" sz="1100">
                          <a:effectLst/>
                        </a:rPr>
                        <a:t>3</a:t>
                      </a: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pt-BR" sz="1100" dirty="0">
                          <a:effectLst/>
                        </a:rPr>
                        <a:t>g</a:t>
                      </a:r>
                      <a:r>
                        <a:rPr lang="en-US" sz="1100" dirty="0" err="1">
                          <a:effectLst/>
                        </a:rPr>
                        <a:t>ato</a:t>
                      </a:r>
                      <a:endParaRPr lang="en-US" sz="1100" dirty="0">
                        <a:effectLst/>
                      </a:endParaRPr>
                    </a:p>
                  </a:txBody>
                  <a:tcPr marL="55293" marR="55293" marT="27647" marB="27647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74999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613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8DD73091-C912-42DA-B16F-7B9EACF95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Pre Processamento – </a:t>
            </a:r>
            <a:r>
              <a:rPr lang="en-US" i="1" dirty="0" err="1"/>
              <a:t>processImage</a:t>
            </a:r>
            <a:endParaRPr lang="it-IT" i="1" dirty="0">
              <a:solidFill>
                <a:schemeClr val="accent4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3F3BA6A-CF72-48A1-8770-A6AC59798D2A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428750"/>
            <a:ext cx="3962400" cy="2640955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9105AF3-E8FF-437F-8EA6-3AEDC0B417CF}"/>
              </a:ext>
            </a:extLst>
          </p:cNvPr>
          <p:cNvGrpSpPr/>
          <p:nvPr/>
        </p:nvGrpSpPr>
        <p:grpSpPr>
          <a:xfrm>
            <a:off x="7444165" y="1067283"/>
            <a:ext cx="1479892" cy="1836182"/>
            <a:chOff x="7237982" y="3105150"/>
            <a:chExt cx="1479892" cy="1836182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6C1513F3-E45C-44E0-B564-C39F2EE722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7982" y="3105150"/>
              <a:ext cx="1466850" cy="1466850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4EDC0F0-A620-417C-B4D8-FD52B3B4B59A}"/>
                </a:ext>
              </a:extLst>
            </p:cNvPr>
            <p:cNvSpPr/>
            <p:nvPr/>
          </p:nvSpPr>
          <p:spPr>
            <a:xfrm>
              <a:off x="7237982" y="4572000"/>
              <a:ext cx="147989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dirty="0"/>
                <a:t>CANNY_EDGE</a:t>
              </a:r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119613EC-F2BB-4E61-8FA2-83C676038B3A}"/>
              </a:ext>
            </a:extLst>
          </p:cNvPr>
          <p:cNvGrpSpPr/>
          <p:nvPr/>
        </p:nvGrpSpPr>
        <p:grpSpPr>
          <a:xfrm>
            <a:off x="5916991" y="2922112"/>
            <a:ext cx="1885950" cy="1620346"/>
            <a:chOff x="5105400" y="2495550"/>
            <a:chExt cx="1885950" cy="1620346"/>
          </a:xfrm>
        </p:grpSpPr>
        <p:pic>
          <p:nvPicPr>
            <p:cNvPr id="6149" name="Picture 5">
              <a:extLst>
                <a:ext uri="{FF2B5EF4-FFF2-40B4-BE49-F238E27FC236}">
                  <a16:creationId xmlns:a16="http://schemas.microsoft.com/office/drawing/2014/main" id="{712D5227-0D71-495E-B22D-16F0EFD339B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5400" y="2495550"/>
              <a:ext cx="1885950" cy="12510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326CD4A-7818-428A-B7CD-AEE623C0583C}"/>
                </a:ext>
              </a:extLst>
            </p:cNvPr>
            <p:cNvSpPr/>
            <p:nvPr/>
          </p:nvSpPr>
          <p:spPr>
            <a:xfrm>
              <a:off x="5435098" y="3746564"/>
              <a:ext cx="12265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en-US" dirty="0">
                  <a:solidFill>
                    <a:srgbClr val="353535"/>
                  </a:solidFill>
                  <a:latin typeface="Menlo"/>
                </a:rPr>
                <a:t>LAPLACIAN</a:t>
              </a:r>
              <a:endParaRPr lang="en-US" dirty="0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A261BEF-DBC6-40E5-8616-C2141139A3F7}"/>
              </a:ext>
            </a:extLst>
          </p:cNvPr>
          <p:cNvGrpSpPr/>
          <p:nvPr/>
        </p:nvGrpSpPr>
        <p:grpSpPr>
          <a:xfrm>
            <a:off x="5105400" y="1067283"/>
            <a:ext cx="1754566" cy="1517167"/>
            <a:chOff x="5105400" y="1067283"/>
            <a:chExt cx="1754566" cy="1517167"/>
          </a:xfrm>
        </p:grpSpPr>
        <p:pic>
          <p:nvPicPr>
            <p:cNvPr id="6147" name="Picture 3">
              <a:extLst>
                <a:ext uri="{FF2B5EF4-FFF2-40B4-BE49-F238E27FC236}">
                  <a16:creationId xmlns:a16="http://schemas.microsoft.com/office/drawing/2014/main" id="{73376AF7-C5ED-47C0-98B5-4572BF6BC94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5400" y="1067283"/>
              <a:ext cx="1754566" cy="11638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D88F1A27-B8B0-4238-B122-8378B4C231A3}"/>
                </a:ext>
              </a:extLst>
            </p:cNvPr>
            <p:cNvSpPr/>
            <p:nvPr/>
          </p:nvSpPr>
          <p:spPr>
            <a:xfrm>
              <a:off x="5619194" y="2215118"/>
              <a:ext cx="77777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en-US" dirty="0">
                  <a:solidFill>
                    <a:srgbClr val="353535"/>
                  </a:solidFill>
                  <a:latin typeface="Menlo"/>
                </a:rPr>
                <a:t>SOBEL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5487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047E17-30A7-49C2-8CFE-89F2B9C12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25" y="144255"/>
            <a:ext cx="4019550" cy="436945"/>
          </a:xfrm>
        </p:spPr>
        <p:txBody>
          <a:bodyPr/>
          <a:lstStyle/>
          <a:p>
            <a:r>
              <a:rPr lang="pl-PL" dirty="0"/>
              <a:t>Deep learning </a:t>
            </a:r>
            <a:r>
              <a:rPr lang="pt-BR" dirty="0"/>
              <a:t>no</a:t>
            </a:r>
            <a:r>
              <a:rPr lang="pl-PL" dirty="0"/>
              <a:t> SAS Viya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C208263-BB54-43A2-9A79-6B9E414830B7}"/>
              </a:ext>
            </a:extLst>
          </p:cNvPr>
          <p:cNvSpPr/>
          <p:nvPr/>
        </p:nvSpPr>
        <p:spPr>
          <a:xfrm>
            <a:off x="3581400" y="971550"/>
            <a:ext cx="1828800" cy="36576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DLPy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1909CFE-5FDB-4A95-8228-102ADF3325BF}"/>
              </a:ext>
            </a:extLst>
          </p:cNvPr>
          <p:cNvSpPr/>
          <p:nvPr/>
        </p:nvSpPr>
        <p:spPr>
          <a:xfrm>
            <a:off x="272863" y="4110990"/>
            <a:ext cx="182880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VGG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91157F7-5771-4C24-A4BB-20063A9073AA}"/>
              </a:ext>
            </a:extLst>
          </p:cNvPr>
          <p:cNvSpPr/>
          <p:nvPr/>
        </p:nvSpPr>
        <p:spPr>
          <a:xfrm>
            <a:off x="2466975" y="3501390"/>
            <a:ext cx="182880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GRU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BBD38A-26FE-41B0-9875-EC9FDDD0D65E}"/>
              </a:ext>
            </a:extLst>
          </p:cNvPr>
          <p:cNvSpPr/>
          <p:nvPr/>
        </p:nvSpPr>
        <p:spPr>
          <a:xfrm>
            <a:off x="4686300" y="2891790"/>
            <a:ext cx="182880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YoLo/Tiny/V2</a:t>
            </a:r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E227D7-5FBC-45BE-9E83-0DDF35CDFC95}"/>
              </a:ext>
            </a:extLst>
          </p:cNvPr>
          <p:cNvSpPr/>
          <p:nvPr/>
        </p:nvSpPr>
        <p:spPr>
          <a:xfrm>
            <a:off x="6896100" y="2891790"/>
            <a:ext cx="1828800" cy="3657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Dicom</a:t>
            </a:r>
            <a:endParaRPr lang="en-US" dirty="0"/>
          </a:p>
        </p:txBody>
      </p:sp>
      <p:pic>
        <p:nvPicPr>
          <p:cNvPr id="2050" name="Picture 2" descr="Image result for keras">
            <a:extLst>
              <a:ext uri="{FF2B5EF4-FFF2-40B4-BE49-F238E27FC236}">
                <a16:creationId xmlns:a16="http://schemas.microsoft.com/office/drawing/2014/main" id="{BD351CD6-3C25-43D3-98A3-47F5B50AB4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5069" y="361950"/>
            <a:ext cx="1260512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caffe deep learning">
            <a:extLst>
              <a:ext uri="{FF2B5EF4-FFF2-40B4-BE49-F238E27FC236}">
                <a16:creationId xmlns:a16="http://schemas.microsoft.com/office/drawing/2014/main" id="{1BFD4E4C-01FB-4AA2-90B2-DDD237F6F88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32" b="34405"/>
          <a:stretch/>
        </p:blipFill>
        <p:spPr bwMode="auto">
          <a:xfrm>
            <a:off x="6255544" y="971549"/>
            <a:ext cx="931032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Image result for onnx">
            <a:extLst>
              <a:ext uri="{FF2B5EF4-FFF2-40B4-BE49-F238E27FC236}">
                <a16:creationId xmlns:a16="http://schemas.microsoft.com/office/drawing/2014/main" id="{47AF7C03-3944-4F8B-BBD7-117A2F6537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55" b="29845"/>
          <a:stretch/>
        </p:blipFill>
        <p:spPr bwMode="auto">
          <a:xfrm>
            <a:off x="6255544" y="1457438"/>
            <a:ext cx="1266090" cy="365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184" name="Group 7183">
            <a:extLst>
              <a:ext uri="{FF2B5EF4-FFF2-40B4-BE49-F238E27FC236}">
                <a16:creationId xmlns:a16="http://schemas.microsoft.com/office/drawing/2014/main" id="{AD844ECA-5A21-40DC-8D3D-2C61D5C00B2F}"/>
              </a:ext>
            </a:extLst>
          </p:cNvPr>
          <p:cNvGrpSpPr/>
          <p:nvPr/>
        </p:nvGrpSpPr>
        <p:grpSpPr>
          <a:xfrm>
            <a:off x="1187264" y="1337309"/>
            <a:ext cx="6623237" cy="991430"/>
            <a:chOff x="1187264" y="1337309"/>
            <a:chExt cx="6623237" cy="991430"/>
          </a:xfrm>
        </p:grpSpPr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0100B524-D8A3-453E-8A1E-BBD3D399CA8B}"/>
                </a:ext>
              </a:extLst>
            </p:cNvPr>
            <p:cNvCxnSpPr>
              <a:stCxn id="3" idx="2"/>
              <a:endCxn id="7" idx="0"/>
            </p:cNvCxnSpPr>
            <p:nvPr/>
          </p:nvCxnSpPr>
          <p:spPr>
            <a:xfrm rot="5400000">
              <a:off x="2353631" y="170943"/>
              <a:ext cx="975803" cy="3308537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FDE02624-2452-4FA7-8CAC-FE26814D2624}"/>
                </a:ext>
              </a:extLst>
            </p:cNvPr>
            <p:cNvCxnSpPr>
              <a:stCxn id="3" idx="2"/>
              <a:endCxn id="8" idx="0"/>
            </p:cNvCxnSpPr>
            <p:nvPr/>
          </p:nvCxnSpPr>
          <p:spPr>
            <a:xfrm rot="5400000">
              <a:off x="3442874" y="1275812"/>
              <a:ext cx="991428" cy="1114425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or: Elbow 22">
              <a:extLst>
                <a:ext uri="{FF2B5EF4-FFF2-40B4-BE49-F238E27FC236}">
                  <a16:creationId xmlns:a16="http://schemas.microsoft.com/office/drawing/2014/main" id="{29E2EE70-7FD1-4DFA-9FCA-E78F13B5E1F1}"/>
                </a:ext>
              </a:extLst>
            </p:cNvPr>
            <p:cNvCxnSpPr>
              <a:stCxn id="3" idx="2"/>
              <a:endCxn id="9" idx="0"/>
            </p:cNvCxnSpPr>
            <p:nvPr/>
          </p:nvCxnSpPr>
          <p:spPr>
            <a:xfrm rot="16200000" flipH="1">
              <a:off x="4557838" y="1275272"/>
              <a:ext cx="980825" cy="110490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ctor: Elbow 24">
              <a:extLst>
                <a:ext uri="{FF2B5EF4-FFF2-40B4-BE49-F238E27FC236}">
                  <a16:creationId xmlns:a16="http://schemas.microsoft.com/office/drawing/2014/main" id="{B14284BE-150F-421E-AE93-273FB80E6C3A}"/>
                </a:ext>
              </a:extLst>
            </p:cNvPr>
            <p:cNvCxnSpPr>
              <a:stCxn id="3" idx="2"/>
              <a:endCxn id="10" idx="0"/>
            </p:cNvCxnSpPr>
            <p:nvPr/>
          </p:nvCxnSpPr>
          <p:spPr>
            <a:xfrm rot="16200000" flipH="1">
              <a:off x="5662738" y="170372"/>
              <a:ext cx="980825" cy="3314700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88" name="Group 7187">
            <a:extLst>
              <a:ext uri="{FF2B5EF4-FFF2-40B4-BE49-F238E27FC236}">
                <a16:creationId xmlns:a16="http://schemas.microsoft.com/office/drawing/2014/main" id="{512AF2C6-555B-4809-93C9-7996BDCF7E7B}"/>
              </a:ext>
            </a:extLst>
          </p:cNvPr>
          <p:cNvGrpSpPr/>
          <p:nvPr/>
        </p:nvGrpSpPr>
        <p:grpSpPr>
          <a:xfrm>
            <a:off x="272863" y="2313113"/>
            <a:ext cx="1828800" cy="578677"/>
            <a:chOff x="272863" y="2313113"/>
            <a:chExt cx="1828800" cy="57867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9106CBF-7D46-4AA1-87C3-8645206B0533}"/>
                </a:ext>
              </a:extLst>
            </p:cNvPr>
            <p:cNvSpPr/>
            <p:nvPr/>
          </p:nvSpPr>
          <p:spPr>
            <a:xfrm>
              <a:off x="272863" y="2313113"/>
              <a:ext cx="1828800" cy="36576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Convolutional</a:t>
              </a:r>
              <a:endParaRPr lang="en-US" dirty="0"/>
            </a:p>
          </p:txBody>
        </p: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FCD43E07-8E2A-4FA5-AC8E-6089DBB3DEED}"/>
                </a:ext>
              </a:extLst>
            </p:cNvPr>
            <p:cNvCxnSpPr/>
            <p:nvPr/>
          </p:nvCxnSpPr>
          <p:spPr>
            <a:xfrm>
              <a:off x="1187263" y="2678873"/>
              <a:ext cx="0" cy="21291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86" name="Group 7185">
            <a:extLst>
              <a:ext uri="{FF2B5EF4-FFF2-40B4-BE49-F238E27FC236}">
                <a16:creationId xmlns:a16="http://schemas.microsoft.com/office/drawing/2014/main" id="{7CEA60EB-0FC9-4920-8B57-DCD19D26DCFF}"/>
              </a:ext>
            </a:extLst>
          </p:cNvPr>
          <p:cNvGrpSpPr/>
          <p:nvPr/>
        </p:nvGrpSpPr>
        <p:grpSpPr>
          <a:xfrm>
            <a:off x="272863" y="2891790"/>
            <a:ext cx="1828800" cy="609600"/>
            <a:chOff x="272863" y="2891790"/>
            <a:chExt cx="1828800" cy="609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296F67F-6BDF-4255-A9D9-AE0E5F3061E8}"/>
                </a:ext>
              </a:extLst>
            </p:cNvPr>
            <p:cNvSpPr/>
            <p:nvPr/>
          </p:nvSpPr>
          <p:spPr>
            <a:xfrm>
              <a:off x="272863" y="2891790"/>
              <a:ext cx="1828800" cy="3657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LeNet</a:t>
              </a:r>
              <a:endParaRPr lang="en-US" dirty="0"/>
            </a:p>
          </p:txBody>
        </p:sp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A53813F7-911D-40B3-A0DC-A83287CD7C98}"/>
                </a:ext>
              </a:extLst>
            </p:cNvPr>
            <p:cNvCxnSpPr>
              <a:cxnSpLocks/>
            </p:cNvCxnSpPr>
            <p:nvPr/>
          </p:nvCxnSpPr>
          <p:spPr>
            <a:xfrm>
              <a:off x="1187263" y="3257550"/>
              <a:ext cx="0" cy="2438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87" name="Group 7186">
            <a:extLst>
              <a:ext uri="{FF2B5EF4-FFF2-40B4-BE49-F238E27FC236}">
                <a16:creationId xmlns:a16="http://schemas.microsoft.com/office/drawing/2014/main" id="{2BB0FC7A-19DE-41CA-BFF1-D8018762F699}"/>
              </a:ext>
            </a:extLst>
          </p:cNvPr>
          <p:cNvGrpSpPr/>
          <p:nvPr/>
        </p:nvGrpSpPr>
        <p:grpSpPr>
          <a:xfrm>
            <a:off x="272863" y="3501390"/>
            <a:ext cx="1828800" cy="609600"/>
            <a:chOff x="272863" y="3501390"/>
            <a:chExt cx="1828800" cy="6096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A7420A2-336B-476B-AD3E-6DE370D26A10}"/>
                </a:ext>
              </a:extLst>
            </p:cNvPr>
            <p:cNvSpPr/>
            <p:nvPr/>
          </p:nvSpPr>
          <p:spPr>
            <a:xfrm>
              <a:off x="272863" y="3501390"/>
              <a:ext cx="1828800" cy="3657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ResNet</a:t>
              </a:r>
              <a:endParaRPr lang="en-US" dirty="0"/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C837988E-997F-4E13-9456-171B6A8CE69F}"/>
                </a:ext>
              </a:extLst>
            </p:cNvPr>
            <p:cNvCxnSpPr>
              <a:cxnSpLocks/>
            </p:cNvCxnSpPr>
            <p:nvPr/>
          </p:nvCxnSpPr>
          <p:spPr>
            <a:xfrm>
              <a:off x="1187263" y="3867150"/>
              <a:ext cx="0" cy="2438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89" name="Group 7188">
            <a:extLst>
              <a:ext uri="{FF2B5EF4-FFF2-40B4-BE49-F238E27FC236}">
                <a16:creationId xmlns:a16="http://schemas.microsoft.com/office/drawing/2014/main" id="{E81F269B-0AAC-470F-AAFC-7E84B34C8572}"/>
              </a:ext>
            </a:extLst>
          </p:cNvPr>
          <p:cNvGrpSpPr/>
          <p:nvPr/>
        </p:nvGrpSpPr>
        <p:grpSpPr>
          <a:xfrm>
            <a:off x="2466975" y="2328738"/>
            <a:ext cx="1828800" cy="563052"/>
            <a:chOff x="2466975" y="2328738"/>
            <a:chExt cx="1828800" cy="56305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1C74FEE-75DF-4108-BE78-36C2F84FE2FC}"/>
                </a:ext>
              </a:extLst>
            </p:cNvPr>
            <p:cNvSpPr/>
            <p:nvPr/>
          </p:nvSpPr>
          <p:spPr>
            <a:xfrm>
              <a:off x="2466975" y="2328738"/>
              <a:ext cx="1828800" cy="36576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Recurrent</a:t>
              </a:r>
              <a:endParaRPr lang="en-US" dirty="0"/>
            </a:p>
          </p:txBody>
        </p: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F085C0D7-A72F-4162-9AB2-DDB648222B0A}"/>
                </a:ext>
              </a:extLst>
            </p:cNvPr>
            <p:cNvCxnSpPr>
              <a:cxnSpLocks/>
            </p:cNvCxnSpPr>
            <p:nvPr/>
          </p:nvCxnSpPr>
          <p:spPr>
            <a:xfrm>
              <a:off x="3381375" y="2694498"/>
              <a:ext cx="0" cy="19729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90" name="Group 7189">
            <a:extLst>
              <a:ext uri="{FF2B5EF4-FFF2-40B4-BE49-F238E27FC236}">
                <a16:creationId xmlns:a16="http://schemas.microsoft.com/office/drawing/2014/main" id="{850F75CB-FF00-4738-A108-68616B9A8F4F}"/>
              </a:ext>
            </a:extLst>
          </p:cNvPr>
          <p:cNvGrpSpPr/>
          <p:nvPr/>
        </p:nvGrpSpPr>
        <p:grpSpPr>
          <a:xfrm>
            <a:off x="2466975" y="2891790"/>
            <a:ext cx="1828800" cy="609600"/>
            <a:chOff x="2466975" y="2891790"/>
            <a:chExt cx="1828800" cy="6096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92B54B1-8E49-4DBE-B33B-F985C4D4A009}"/>
                </a:ext>
              </a:extLst>
            </p:cNvPr>
            <p:cNvSpPr/>
            <p:nvPr/>
          </p:nvSpPr>
          <p:spPr>
            <a:xfrm>
              <a:off x="2466975" y="2891790"/>
              <a:ext cx="1828800" cy="3657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LSTM</a:t>
              </a:r>
              <a:endParaRPr lang="en-US" dirty="0"/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7C90ABC-EED7-4C3C-9DC9-F7A4F5128E15}"/>
                </a:ext>
              </a:extLst>
            </p:cNvPr>
            <p:cNvCxnSpPr>
              <a:cxnSpLocks/>
            </p:cNvCxnSpPr>
            <p:nvPr/>
          </p:nvCxnSpPr>
          <p:spPr>
            <a:xfrm>
              <a:off x="3381375" y="3257550"/>
              <a:ext cx="0" cy="2438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91" name="Group 7190">
            <a:extLst>
              <a:ext uri="{FF2B5EF4-FFF2-40B4-BE49-F238E27FC236}">
                <a16:creationId xmlns:a16="http://schemas.microsoft.com/office/drawing/2014/main" id="{93B33E76-86E0-4EEF-9A3E-5BF0B7D69BA9}"/>
              </a:ext>
            </a:extLst>
          </p:cNvPr>
          <p:cNvGrpSpPr/>
          <p:nvPr/>
        </p:nvGrpSpPr>
        <p:grpSpPr>
          <a:xfrm>
            <a:off x="4686300" y="2318135"/>
            <a:ext cx="1828800" cy="573655"/>
            <a:chOff x="4686300" y="2318135"/>
            <a:chExt cx="1828800" cy="5736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468265E-0437-45A4-913B-B3159A365C9B}"/>
                </a:ext>
              </a:extLst>
            </p:cNvPr>
            <p:cNvSpPr/>
            <p:nvPr/>
          </p:nvSpPr>
          <p:spPr>
            <a:xfrm>
              <a:off x="4686300" y="2318135"/>
              <a:ext cx="1828800" cy="36576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Detecção</a:t>
              </a:r>
              <a:endParaRPr lang="en-US" dirty="0"/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1FD22C2A-9C2C-48C2-B135-9C1C61418EEC}"/>
                </a:ext>
              </a:extLst>
            </p:cNvPr>
            <p:cNvCxnSpPr>
              <a:cxnSpLocks/>
            </p:cNvCxnSpPr>
            <p:nvPr/>
          </p:nvCxnSpPr>
          <p:spPr>
            <a:xfrm>
              <a:off x="5600700" y="2683895"/>
              <a:ext cx="0" cy="2078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92" name="Group 7191">
            <a:extLst>
              <a:ext uri="{FF2B5EF4-FFF2-40B4-BE49-F238E27FC236}">
                <a16:creationId xmlns:a16="http://schemas.microsoft.com/office/drawing/2014/main" id="{BA54C2DA-AE8A-4DF0-895C-4D776177B717}"/>
              </a:ext>
            </a:extLst>
          </p:cNvPr>
          <p:cNvGrpSpPr/>
          <p:nvPr/>
        </p:nvGrpSpPr>
        <p:grpSpPr>
          <a:xfrm>
            <a:off x="6896100" y="2318135"/>
            <a:ext cx="1828800" cy="573655"/>
            <a:chOff x="6896100" y="2318135"/>
            <a:chExt cx="1828800" cy="573655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EB37B90-64F9-499C-BEF8-7EF8C519B0DA}"/>
                </a:ext>
              </a:extLst>
            </p:cNvPr>
            <p:cNvSpPr/>
            <p:nvPr/>
          </p:nvSpPr>
          <p:spPr>
            <a:xfrm>
              <a:off x="6896100" y="2318135"/>
              <a:ext cx="1828800" cy="365760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dirty="0"/>
                <a:t>Imagens Médicas</a:t>
              </a:r>
              <a:endParaRPr lang="en-US" dirty="0"/>
            </a:p>
          </p:txBody>
        </p: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968E980C-363E-41D4-B5CC-02B25A10C10D}"/>
                </a:ext>
              </a:extLst>
            </p:cNvPr>
            <p:cNvCxnSpPr>
              <a:cxnSpLocks/>
              <a:stCxn id="10" idx="2"/>
              <a:endCxn id="16" idx="0"/>
            </p:cNvCxnSpPr>
            <p:nvPr/>
          </p:nvCxnSpPr>
          <p:spPr>
            <a:xfrm>
              <a:off x="7810500" y="2683895"/>
              <a:ext cx="0" cy="20789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94" name="Group 7193">
            <a:extLst>
              <a:ext uri="{FF2B5EF4-FFF2-40B4-BE49-F238E27FC236}">
                <a16:creationId xmlns:a16="http://schemas.microsoft.com/office/drawing/2014/main" id="{D56D1E38-4F9F-4680-B22D-4D4553A52ED9}"/>
              </a:ext>
            </a:extLst>
          </p:cNvPr>
          <p:cNvGrpSpPr/>
          <p:nvPr/>
        </p:nvGrpSpPr>
        <p:grpSpPr>
          <a:xfrm>
            <a:off x="5410200" y="544830"/>
            <a:ext cx="854870" cy="1095488"/>
            <a:chOff x="5410200" y="544830"/>
            <a:chExt cx="854870" cy="1095488"/>
          </a:xfrm>
        </p:grpSpPr>
        <p:cxnSp>
          <p:nvCxnSpPr>
            <p:cNvPr id="7179" name="Connector: Elbow 7178">
              <a:extLst>
                <a:ext uri="{FF2B5EF4-FFF2-40B4-BE49-F238E27FC236}">
                  <a16:creationId xmlns:a16="http://schemas.microsoft.com/office/drawing/2014/main" id="{BCBCA7EA-2C60-44F1-923C-47D01C6FE9DD}"/>
                </a:ext>
              </a:extLst>
            </p:cNvPr>
            <p:cNvCxnSpPr>
              <a:stCxn id="2050" idx="1"/>
              <a:endCxn id="3" idx="3"/>
            </p:cNvCxnSpPr>
            <p:nvPr/>
          </p:nvCxnSpPr>
          <p:spPr>
            <a:xfrm rot="10800000" flipV="1">
              <a:off x="5410201" y="544830"/>
              <a:ext cx="854869" cy="609600"/>
            </a:xfrm>
            <a:prstGeom prst="bentConnector3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ctor: Elbow 52">
              <a:extLst>
                <a:ext uri="{FF2B5EF4-FFF2-40B4-BE49-F238E27FC236}">
                  <a16:creationId xmlns:a16="http://schemas.microsoft.com/office/drawing/2014/main" id="{9BC37705-76A7-4392-B6AF-47811F8B969D}"/>
                </a:ext>
              </a:extLst>
            </p:cNvPr>
            <p:cNvCxnSpPr>
              <a:cxnSpLocks/>
              <a:stCxn id="2052" idx="1"/>
              <a:endCxn id="3" idx="3"/>
            </p:cNvCxnSpPr>
            <p:nvPr/>
          </p:nvCxnSpPr>
          <p:spPr>
            <a:xfrm rot="10800000" flipV="1">
              <a:off x="5410200" y="1154428"/>
              <a:ext cx="845344" cy="1"/>
            </a:xfrm>
            <a:prstGeom prst="bentConnector3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ctor: Elbow 55">
              <a:extLst>
                <a:ext uri="{FF2B5EF4-FFF2-40B4-BE49-F238E27FC236}">
                  <a16:creationId xmlns:a16="http://schemas.microsoft.com/office/drawing/2014/main" id="{D415A49F-6791-422E-9B2A-E527AE1CC309}"/>
                </a:ext>
              </a:extLst>
            </p:cNvPr>
            <p:cNvCxnSpPr>
              <a:cxnSpLocks/>
              <a:stCxn id="2054" idx="1"/>
              <a:endCxn id="3" idx="3"/>
            </p:cNvCxnSpPr>
            <p:nvPr/>
          </p:nvCxnSpPr>
          <p:spPr>
            <a:xfrm rot="10800000">
              <a:off x="5410200" y="1154430"/>
              <a:ext cx="845344" cy="485888"/>
            </a:xfrm>
            <a:prstGeom prst="bentConnector3">
              <a:avLst/>
            </a:prstGeom>
            <a:ln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2" name="Prostokąt 5">
            <a:extLst>
              <a:ext uri="{FF2B5EF4-FFF2-40B4-BE49-F238E27FC236}">
                <a16:creationId xmlns:a16="http://schemas.microsoft.com/office/drawing/2014/main" id="{3AD153DE-9F68-48F7-9012-C4A7B4338B2B}"/>
              </a:ext>
            </a:extLst>
          </p:cNvPr>
          <p:cNvSpPr/>
          <p:nvPr/>
        </p:nvSpPr>
        <p:spPr>
          <a:xfrm>
            <a:off x="0" y="0"/>
            <a:ext cx="9067800" cy="5143499"/>
          </a:xfrm>
          <a:prstGeom prst="rect">
            <a:avLst/>
          </a:prstGeom>
          <a:solidFill>
            <a:schemeClr val="bg1"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l-PL" dirty="0">
              <a:solidFill>
                <a:schemeClr val="accent1"/>
              </a:solidFill>
            </a:endParaRPr>
          </a:p>
        </p:txBody>
      </p:sp>
      <p:grpSp>
        <p:nvGrpSpPr>
          <p:cNvPr id="83" name="Group 2">
            <a:extLst>
              <a:ext uri="{FF2B5EF4-FFF2-40B4-BE49-F238E27FC236}">
                <a16:creationId xmlns:a16="http://schemas.microsoft.com/office/drawing/2014/main" id="{7F54296D-7DD6-4E3E-B40A-CBE8D664BF63}"/>
              </a:ext>
            </a:extLst>
          </p:cNvPr>
          <p:cNvGrpSpPr/>
          <p:nvPr/>
        </p:nvGrpSpPr>
        <p:grpSpPr>
          <a:xfrm>
            <a:off x="408778" y="1743072"/>
            <a:ext cx="1914528" cy="1914528"/>
            <a:chOff x="762845" y="1743072"/>
            <a:chExt cx="1914528" cy="1914528"/>
          </a:xfrm>
        </p:grpSpPr>
        <p:sp>
          <p:nvSpPr>
            <p:cNvPr id="84" name="Donut 23">
              <a:extLst>
                <a:ext uri="{FF2B5EF4-FFF2-40B4-BE49-F238E27FC236}">
                  <a16:creationId xmlns:a16="http://schemas.microsoft.com/office/drawing/2014/main" id="{F3912069-5CE3-462F-AB26-277CB733B7A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762845" y="1743072"/>
              <a:ext cx="1914528" cy="1914528"/>
            </a:xfrm>
            <a:prstGeom prst="donut">
              <a:avLst>
                <a:gd name="adj" fmla="val 3261"/>
              </a:avLst>
            </a:prstGeom>
            <a:gradFill flip="none" rotWithShape="1">
              <a:gsLst>
                <a:gs pos="0">
                  <a:schemeClr val="accent1"/>
                </a:gs>
                <a:gs pos="50000">
                  <a:srgbClr val="198FD9"/>
                </a:gs>
                <a:gs pos="100000">
                  <a:schemeClr val="tx2">
                    <a:lumMod val="50000"/>
                    <a:lumOff val="50000"/>
                  </a:schemeClr>
                </a:gs>
              </a:gsLst>
              <a:lin ang="10800000" scaled="0"/>
              <a:tileRect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4304B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85" name="TextBox 10">
              <a:extLst>
                <a:ext uri="{FF2B5EF4-FFF2-40B4-BE49-F238E27FC236}">
                  <a16:creationId xmlns:a16="http://schemas.microsoft.com/office/drawing/2014/main" id="{35D928F9-4756-48F5-A1F1-5405D6603528}"/>
                </a:ext>
              </a:extLst>
            </p:cNvPr>
            <p:cNvSpPr txBox="1"/>
            <p:nvPr/>
          </p:nvSpPr>
          <p:spPr>
            <a:xfrm>
              <a:off x="1372137" y="2495550"/>
              <a:ext cx="6062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b="1" dirty="0">
                  <a:solidFill>
                    <a:srgbClr val="04304B"/>
                  </a:solidFill>
                </a:rPr>
                <a:t>GPU</a:t>
              </a:r>
            </a:p>
          </p:txBody>
        </p:sp>
      </p:grpSp>
      <p:grpSp>
        <p:nvGrpSpPr>
          <p:cNvPr id="86" name="Group 3">
            <a:extLst>
              <a:ext uri="{FF2B5EF4-FFF2-40B4-BE49-F238E27FC236}">
                <a16:creationId xmlns:a16="http://schemas.microsoft.com/office/drawing/2014/main" id="{813705D1-158F-4523-A096-27891C59772B}"/>
              </a:ext>
            </a:extLst>
          </p:cNvPr>
          <p:cNvGrpSpPr/>
          <p:nvPr/>
        </p:nvGrpSpPr>
        <p:grpSpPr>
          <a:xfrm>
            <a:off x="2546587" y="1755902"/>
            <a:ext cx="1914528" cy="1914528"/>
            <a:chOff x="2657470" y="1755902"/>
            <a:chExt cx="1914528" cy="1914528"/>
          </a:xfrm>
        </p:grpSpPr>
        <p:sp>
          <p:nvSpPr>
            <p:cNvPr id="87" name="Donut 81">
              <a:extLst>
                <a:ext uri="{FF2B5EF4-FFF2-40B4-BE49-F238E27FC236}">
                  <a16:creationId xmlns:a16="http://schemas.microsoft.com/office/drawing/2014/main" id="{444087FB-6944-42D4-9E2B-5B45D90254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57470" y="1755902"/>
              <a:ext cx="1914528" cy="1914528"/>
            </a:xfrm>
            <a:prstGeom prst="donut">
              <a:avLst>
                <a:gd name="adj" fmla="val 3261"/>
              </a:avLst>
            </a:prstGeom>
            <a:gradFill flip="none" rotWithShape="1">
              <a:gsLst>
                <a:gs pos="50000">
                  <a:srgbClr val="5450B4"/>
                </a:gs>
                <a:gs pos="100000">
                  <a:schemeClr val="accent1"/>
                </a:gs>
                <a:gs pos="0">
                  <a:srgbClr val="7030A0"/>
                </a:gs>
              </a:gsLst>
              <a:lin ang="10800000" scaled="0"/>
              <a:tileRect/>
            </a:gra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074BE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8B408B84-4712-4E58-8439-22660078CD62}"/>
                </a:ext>
              </a:extLst>
            </p:cNvPr>
            <p:cNvSpPr txBox="1"/>
            <p:nvPr/>
          </p:nvSpPr>
          <p:spPr>
            <a:xfrm>
              <a:off x="3015702" y="2515670"/>
              <a:ext cx="12003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b="1" dirty="0" err="1">
                  <a:solidFill>
                    <a:srgbClr val="04304B"/>
                  </a:solidFill>
                </a:rPr>
                <a:t>Autotuning</a:t>
              </a:r>
              <a:endParaRPr lang="en-US" b="1" dirty="0">
                <a:solidFill>
                  <a:srgbClr val="04304B"/>
                </a:solidFill>
              </a:endParaRPr>
            </a:p>
          </p:txBody>
        </p:sp>
      </p:grpSp>
      <p:grpSp>
        <p:nvGrpSpPr>
          <p:cNvPr id="89" name="Group 14">
            <a:extLst>
              <a:ext uri="{FF2B5EF4-FFF2-40B4-BE49-F238E27FC236}">
                <a16:creationId xmlns:a16="http://schemas.microsoft.com/office/drawing/2014/main" id="{1B295B61-F868-4F76-AF8F-AF1B552B7D94}"/>
              </a:ext>
            </a:extLst>
          </p:cNvPr>
          <p:cNvGrpSpPr/>
          <p:nvPr/>
        </p:nvGrpSpPr>
        <p:grpSpPr>
          <a:xfrm>
            <a:off x="4684396" y="1760633"/>
            <a:ext cx="1914528" cy="1914528"/>
            <a:chOff x="4500410" y="1760633"/>
            <a:chExt cx="1914528" cy="1914528"/>
          </a:xfrm>
        </p:grpSpPr>
        <p:sp>
          <p:nvSpPr>
            <p:cNvPr id="90" name="Donut 82">
              <a:extLst>
                <a:ext uri="{FF2B5EF4-FFF2-40B4-BE49-F238E27FC236}">
                  <a16:creationId xmlns:a16="http://schemas.microsoft.com/office/drawing/2014/main" id="{770DABD8-3089-4FF8-B584-AFCF3183D1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500410" y="1760633"/>
              <a:ext cx="1914528" cy="1914528"/>
            </a:xfrm>
            <a:prstGeom prst="donut">
              <a:avLst>
                <a:gd name="adj" fmla="val 3261"/>
              </a:avLst>
            </a:prstGeom>
            <a:gradFill flip="none" rotWithShape="1">
              <a:gsLst>
                <a:gs pos="0">
                  <a:srgbClr val="DB3856"/>
                </a:gs>
                <a:gs pos="50000">
                  <a:srgbClr val="7030A0"/>
                </a:gs>
                <a:gs pos="100000">
                  <a:srgbClr val="7030A0"/>
                </a:gs>
              </a:gsLst>
              <a:lin ang="10800000" scaled="1"/>
              <a:tileRect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4304B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91" name="TextBox 12">
              <a:extLst>
                <a:ext uri="{FF2B5EF4-FFF2-40B4-BE49-F238E27FC236}">
                  <a16:creationId xmlns:a16="http://schemas.microsoft.com/office/drawing/2014/main" id="{DB7EDF78-1BD8-45C3-92D2-2D78358328B9}"/>
                </a:ext>
              </a:extLst>
            </p:cNvPr>
            <p:cNvSpPr txBox="1"/>
            <p:nvPr/>
          </p:nvSpPr>
          <p:spPr>
            <a:xfrm>
              <a:off x="4975904" y="2407029"/>
              <a:ext cx="103522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l-PL" b="1" dirty="0">
                  <a:solidFill>
                    <a:srgbClr val="04304B"/>
                  </a:solidFill>
                </a:rPr>
                <a:t>Import</a:t>
              </a:r>
              <a:r>
                <a:rPr lang="pt-BR" b="1" dirty="0">
                  <a:solidFill>
                    <a:srgbClr val="04304B"/>
                  </a:solidFill>
                </a:rPr>
                <a:t>ar</a:t>
              </a:r>
            </a:p>
            <a:p>
              <a:pPr algn="ctr"/>
              <a:r>
                <a:rPr lang="pl-PL" b="1" dirty="0">
                  <a:solidFill>
                    <a:srgbClr val="04304B"/>
                  </a:solidFill>
                </a:rPr>
                <a:t>Export</a:t>
              </a:r>
              <a:r>
                <a:rPr lang="pt-BR" b="1" dirty="0">
                  <a:solidFill>
                    <a:srgbClr val="04304B"/>
                  </a:solidFill>
                </a:rPr>
                <a:t>ar</a:t>
              </a:r>
              <a:endParaRPr lang="pl-PL" b="1" dirty="0">
                <a:solidFill>
                  <a:srgbClr val="04304B"/>
                </a:solidFill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7129BA38-088B-4255-8C6B-25C059CE660F}"/>
              </a:ext>
            </a:extLst>
          </p:cNvPr>
          <p:cNvGrpSpPr/>
          <p:nvPr/>
        </p:nvGrpSpPr>
        <p:grpSpPr>
          <a:xfrm>
            <a:off x="6822205" y="1765364"/>
            <a:ext cx="1914528" cy="1914528"/>
            <a:chOff x="6395035" y="1765364"/>
            <a:chExt cx="1914528" cy="1914528"/>
          </a:xfrm>
        </p:grpSpPr>
        <p:sp>
          <p:nvSpPr>
            <p:cNvPr id="93" name="Donut 83">
              <a:extLst>
                <a:ext uri="{FF2B5EF4-FFF2-40B4-BE49-F238E27FC236}">
                  <a16:creationId xmlns:a16="http://schemas.microsoft.com/office/drawing/2014/main" id="{71B9E08C-CD1E-41E2-B1A2-EFBBB6B3FD37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6395035" y="1765364"/>
              <a:ext cx="1914528" cy="1914528"/>
            </a:xfrm>
            <a:prstGeom prst="donut">
              <a:avLst>
                <a:gd name="adj" fmla="val 3261"/>
              </a:avLst>
            </a:prstGeom>
            <a:gradFill flip="none" rotWithShape="1">
              <a:gsLst>
                <a:gs pos="50000">
                  <a:srgbClr val="E85D3B"/>
                </a:gs>
                <a:gs pos="100000">
                  <a:srgbClr val="DB3856"/>
                </a:gs>
                <a:gs pos="0">
                  <a:schemeClr val="accent6"/>
                </a:gs>
              </a:gsLst>
              <a:lin ang="0" scaled="0"/>
              <a:tileRect/>
            </a:gradFill>
            <a:ln w="952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1200" cap="none" spc="0" normalizeH="0" baseline="0" noProof="0">
                <a:ln>
                  <a:noFill/>
                </a:ln>
                <a:solidFill>
                  <a:srgbClr val="04304B"/>
                </a:solidFill>
                <a:effectLst/>
                <a:uLnTx/>
                <a:uFillTx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94" name="TextBox 13">
              <a:extLst>
                <a:ext uri="{FF2B5EF4-FFF2-40B4-BE49-F238E27FC236}">
                  <a16:creationId xmlns:a16="http://schemas.microsoft.com/office/drawing/2014/main" id="{46A5857C-E9B1-4F56-ABB8-B2688094F4D1}"/>
                </a:ext>
              </a:extLst>
            </p:cNvPr>
            <p:cNvSpPr txBox="1"/>
            <p:nvPr/>
          </p:nvSpPr>
          <p:spPr>
            <a:xfrm>
              <a:off x="6524176" y="2382619"/>
              <a:ext cx="16761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b="1" dirty="0">
                  <a:solidFill>
                    <a:srgbClr val="04304B"/>
                  </a:solidFill>
                </a:rPr>
                <a:t>Fácil</a:t>
              </a:r>
              <a:endParaRPr lang="pl-PL" b="1" dirty="0">
                <a:solidFill>
                  <a:srgbClr val="04304B"/>
                </a:solidFill>
              </a:endParaRPr>
            </a:p>
            <a:p>
              <a:pPr algn="ctr"/>
              <a:r>
                <a:rPr lang="pt-BR" b="1" dirty="0">
                  <a:solidFill>
                    <a:srgbClr val="04304B"/>
                  </a:solidFill>
                </a:rPr>
                <a:t>Implementação</a:t>
              </a:r>
              <a:endParaRPr lang="pl-PL" b="1" dirty="0">
                <a:solidFill>
                  <a:srgbClr val="04304B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4662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4" grpId="0" animBg="1"/>
      <p:bldP spid="15" grpId="0" animBg="1"/>
      <p:bldP spid="16" grpId="0" animBg="1"/>
      <p:bldP spid="8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47F7C6-D524-4AD3-B34A-95A64E3D7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computerVision">
            <a:hlinkClick r:id="" action="ppaction://media"/>
            <a:extLst>
              <a:ext uri="{FF2B5EF4-FFF2-40B4-BE49-F238E27FC236}">
                <a16:creationId xmlns:a16="http://schemas.microsoft.com/office/drawing/2014/main" id="{CA5D77B7-6285-4958-AB63-C33B3DC495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3362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11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31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624E253-8546-44AB-8270-22F37FBD06A0}"/>
              </a:ext>
            </a:extLst>
          </p:cNvPr>
          <p:cNvSpPr/>
          <p:nvPr/>
        </p:nvSpPr>
        <p:spPr>
          <a:xfrm>
            <a:off x="0" y="3335"/>
            <a:ext cx="2325189" cy="5153227"/>
          </a:xfrm>
          <a:prstGeom prst="rect">
            <a:avLst/>
          </a:prstGeom>
          <a:solidFill>
            <a:srgbClr val="B7815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DA279FB-35F8-4DF1-9E5E-62A7913D5BFF}"/>
              </a:ext>
            </a:extLst>
          </p:cNvPr>
          <p:cNvGrpSpPr>
            <a:grpSpLocks noChangeAspect="1"/>
          </p:cNvGrpSpPr>
          <p:nvPr/>
        </p:nvGrpSpPr>
        <p:grpSpPr>
          <a:xfrm>
            <a:off x="8076617" y="4591273"/>
            <a:ext cx="842132" cy="352470"/>
            <a:chOff x="6145213" y="4384676"/>
            <a:chExt cx="1582738" cy="649287"/>
          </a:xfrm>
          <a:solidFill>
            <a:schemeClr val="bg1"/>
          </a:solidFill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A158F398-0E6F-419C-9E82-56DC3E80EEC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40513" y="4454526"/>
              <a:ext cx="341313" cy="449263"/>
            </a:xfrm>
            <a:custGeom>
              <a:avLst/>
              <a:gdLst>
                <a:gd name="T0" fmla="*/ 485 w 859"/>
                <a:gd name="T1" fmla="*/ 5 h 1132"/>
                <a:gd name="T2" fmla="*/ 603 w 859"/>
                <a:gd name="T3" fmla="*/ 31 h 1132"/>
                <a:gd name="T4" fmla="*/ 699 w 859"/>
                <a:gd name="T5" fmla="*/ 82 h 1132"/>
                <a:gd name="T6" fmla="*/ 771 w 859"/>
                <a:gd name="T7" fmla="*/ 167 h 1132"/>
                <a:gd name="T8" fmla="*/ 810 w 859"/>
                <a:gd name="T9" fmla="*/ 290 h 1132"/>
                <a:gd name="T10" fmla="*/ 642 w 859"/>
                <a:gd name="T11" fmla="*/ 307 h 1132"/>
                <a:gd name="T12" fmla="*/ 606 w 859"/>
                <a:gd name="T13" fmla="*/ 231 h 1132"/>
                <a:gd name="T14" fmla="*/ 544 w 859"/>
                <a:gd name="T15" fmla="*/ 184 h 1132"/>
                <a:gd name="T16" fmla="*/ 467 w 859"/>
                <a:gd name="T17" fmla="*/ 162 h 1132"/>
                <a:gd name="T18" fmla="*/ 385 w 859"/>
                <a:gd name="T19" fmla="*/ 158 h 1132"/>
                <a:gd name="T20" fmla="*/ 304 w 859"/>
                <a:gd name="T21" fmla="*/ 172 h 1132"/>
                <a:gd name="T22" fmla="*/ 236 w 859"/>
                <a:gd name="T23" fmla="*/ 207 h 1132"/>
                <a:gd name="T24" fmla="*/ 200 w 859"/>
                <a:gd name="T25" fmla="*/ 268 h 1132"/>
                <a:gd name="T26" fmla="*/ 207 w 859"/>
                <a:gd name="T27" fmla="*/ 344 h 1132"/>
                <a:gd name="T28" fmla="*/ 256 w 859"/>
                <a:gd name="T29" fmla="*/ 397 h 1132"/>
                <a:gd name="T30" fmla="*/ 334 w 859"/>
                <a:gd name="T31" fmla="*/ 434 h 1132"/>
                <a:gd name="T32" fmla="*/ 428 w 859"/>
                <a:gd name="T33" fmla="*/ 460 h 1132"/>
                <a:gd name="T34" fmla="*/ 528 w 859"/>
                <a:gd name="T35" fmla="*/ 484 h 1132"/>
                <a:gd name="T36" fmla="*/ 634 w 859"/>
                <a:gd name="T37" fmla="*/ 513 h 1132"/>
                <a:gd name="T38" fmla="*/ 728 w 859"/>
                <a:gd name="T39" fmla="*/ 556 h 1132"/>
                <a:gd name="T40" fmla="*/ 804 w 859"/>
                <a:gd name="T41" fmla="*/ 620 h 1132"/>
                <a:gd name="T42" fmla="*/ 850 w 859"/>
                <a:gd name="T43" fmla="*/ 711 h 1132"/>
                <a:gd name="T44" fmla="*/ 857 w 859"/>
                <a:gd name="T45" fmla="*/ 838 h 1132"/>
                <a:gd name="T46" fmla="*/ 821 w 859"/>
                <a:gd name="T47" fmla="*/ 954 h 1132"/>
                <a:gd name="T48" fmla="*/ 750 w 859"/>
                <a:gd name="T49" fmla="*/ 1037 h 1132"/>
                <a:gd name="T50" fmla="*/ 655 w 859"/>
                <a:gd name="T51" fmla="*/ 1093 h 1132"/>
                <a:gd name="T52" fmla="*/ 545 w 859"/>
                <a:gd name="T53" fmla="*/ 1124 h 1132"/>
                <a:gd name="T54" fmla="*/ 428 w 859"/>
                <a:gd name="T55" fmla="*/ 1132 h 1132"/>
                <a:gd name="T56" fmla="*/ 297 w 859"/>
                <a:gd name="T57" fmla="*/ 1120 h 1132"/>
                <a:gd name="T58" fmla="*/ 182 w 859"/>
                <a:gd name="T59" fmla="*/ 1081 h 1132"/>
                <a:gd name="T60" fmla="*/ 89 w 859"/>
                <a:gd name="T61" fmla="*/ 1012 h 1132"/>
                <a:gd name="T62" fmla="*/ 26 w 859"/>
                <a:gd name="T63" fmla="*/ 908 h 1132"/>
                <a:gd name="T64" fmla="*/ 0 w 859"/>
                <a:gd name="T65" fmla="*/ 767 h 1132"/>
                <a:gd name="T66" fmla="*/ 178 w 859"/>
                <a:gd name="T67" fmla="*/ 838 h 1132"/>
                <a:gd name="T68" fmla="*/ 229 w 859"/>
                <a:gd name="T69" fmla="*/ 913 h 1132"/>
                <a:gd name="T70" fmla="*/ 308 w 859"/>
                <a:gd name="T71" fmla="*/ 957 h 1132"/>
                <a:gd name="T72" fmla="*/ 404 w 859"/>
                <a:gd name="T73" fmla="*/ 974 h 1132"/>
                <a:gd name="T74" fmla="*/ 488 w 859"/>
                <a:gd name="T75" fmla="*/ 974 h 1132"/>
                <a:gd name="T76" fmla="*/ 564 w 859"/>
                <a:gd name="T77" fmla="*/ 960 h 1132"/>
                <a:gd name="T78" fmla="*/ 630 w 859"/>
                <a:gd name="T79" fmla="*/ 927 h 1132"/>
                <a:gd name="T80" fmla="*/ 674 w 859"/>
                <a:gd name="T81" fmla="*/ 871 h 1132"/>
                <a:gd name="T82" fmla="*/ 681 w 859"/>
                <a:gd name="T83" fmla="*/ 787 h 1132"/>
                <a:gd name="T84" fmla="*/ 647 w 859"/>
                <a:gd name="T85" fmla="*/ 722 h 1132"/>
                <a:gd name="T86" fmla="*/ 580 w 859"/>
                <a:gd name="T87" fmla="*/ 677 h 1132"/>
                <a:gd name="T88" fmla="*/ 490 w 859"/>
                <a:gd name="T89" fmla="*/ 647 h 1132"/>
                <a:gd name="T90" fmla="*/ 387 w 859"/>
                <a:gd name="T91" fmla="*/ 622 h 1132"/>
                <a:gd name="T92" fmla="*/ 281 w 859"/>
                <a:gd name="T93" fmla="*/ 595 h 1132"/>
                <a:gd name="T94" fmla="*/ 183 w 859"/>
                <a:gd name="T95" fmla="*/ 558 h 1132"/>
                <a:gd name="T96" fmla="*/ 99 w 859"/>
                <a:gd name="T97" fmla="*/ 504 h 1132"/>
                <a:gd name="T98" fmla="*/ 42 w 859"/>
                <a:gd name="T99" fmla="*/ 423 h 1132"/>
                <a:gd name="T100" fmla="*/ 21 w 859"/>
                <a:gd name="T101" fmla="*/ 308 h 1132"/>
                <a:gd name="T102" fmla="*/ 43 w 859"/>
                <a:gd name="T103" fmla="*/ 193 h 1132"/>
                <a:gd name="T104" fmla="*/ 103 w 859"/>
                <a:gd name="T105" fmla="*/ 107 h 1132"/>
                <a:gd name="T106" fmla="*/ 190 w 859"/>
                <a:gd name="T107" fmla="*/ 46 h 1132"/>
                <a:gd name="T108" fmla="*/ 292 w 859"/>
                <a:gd name="T109" fmla="*/ 12 h 1132"/>
                <a:gd name="T110" fmla="*/ 399 w 859"/>
                <a:gd name="T111" fmla="*/ 0 h 1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59" h="1132">
                  <a:moveTo>
                    <a:pt x="399" y="0"/>
                  </a:moveTo>
                  <a:lnTo>
                    <a:pt x="443" y="2"/>
                  </a:lnTo>
                  <a:lnTo>
                    <a:pt x="485" y="5"/>
                  </a:lnTo>
                  <a:lnTo>
                    <a:pt x="527" y="11"/>
                  </a:lnTo>
                  <a:lnTo>
                    <a:pt x="566" y="20"/>
                  </a:lnTo>
                  <a:lnTo>
                    <a:pt x="603" y="31"/>
                  </a:lnTo>
                  <a:lnTo>
                    <a:pt x="637" y="44"/>
                  </a:lnTo>
                  <a:lnTo>
                    <a:pt x="670" y="62"/>
                  </a:lnTo>
                  <a:lnTo>
                    <a:pt x="699" y="82"/>
                  </a:lnTo>
                  <a:lnTo>
                    <a:pt x="726" y="107"/>
                  </a:lnTo>
                  <a:lnTo>
                    <a:pt x="750" y="134"/>
                  </a:lnTo>
                  <a:lnTo>
                    <a:pt x="771" y="167"/>
                  </a:lnTo>
                  <a:lnTo>
                    <a:pt x="787" y="203"/>
                  </a:lnTo>
                  <a:lnTo>
                    <a:pt x="800" y="244"/>
                  </a:lnTo>
                  <a:lnTo>
                    <a:pt x="810" y="290"/>
                  </a:lnTo>
                  <a:lnTo>
                    <a:pt x="815" y="339"/>
                  </a:lnTo>
                  <a:lnTo>
                    <a:pt x="648" y="339"/>
                  </a:lnTo>
                  <a:lnTo>
                    <a:pt x="642" y="307"/>
                  </a:lnTo>
                  <a:lnTo>
                    <a:pt x="634" y="278"/>
                  </a:lnTo>
                  <a:lnTo>
                    <a:pt x="621" y="254"/>
                  </a:lnTo>
                  <a:lnTo>
                    <a:pt x="606" y="231"/>
                  </a:lnTo>
                  <a:lnTo>
                    <a:pt x="587" y="213"/>
                  </a:lnTo>
                  <a:lnTo>
                    <a:pt x="567" y="197"/>
                  </a:lnTo>
                  <a:lnTo>
                    <a:pt x="544" y="184"/>
                  </a:lnTo>
                  <a:lnTo>
                    <a:pt x="519" y="174"/>
                  </a:lnTo>
                  <a:lnTo>
                    <a:pt x="494" y="167"/>
                  </a:lnTo>
                  <a:lnTo>
                    <a:pt x="467" y="162"/>
                  </a:lnTo>
                  <a:lnTo>
                    <a:pt x="440" y="158"/>
                  </a:lnTo>
                  <a:lnTo>
                    <a:pt x="412" y="157"/>
                  </a:lnTo>
                  <a:lnTo>
                    <a:pt x="385" y="158"/>
                  </a:lnTo>
                  <a:lnTo>
                    <a:pt x="358" y="161"/>
                  </a:lnTo>
                  <a:lnTo>
                    <a:pt x="330" y="166"/>
                  </a:lnTo>
                  <a:lnTo>
                    <a:pt x="304" y="172"/>
                  </a:lnTo>
                  <a:lnTo>
                    <a:pt x="279" y="180"/>
                  </a:lnTo>
                  <a:lnTo>
                    <a:pt x="257" y="192"/>
                  </a:lnTo>
                  <a:lnTo>
                    <a:pt x="236" y="207"/>
                  </a:lnTo>
                  <a:lnTo>
                    <a:pt x="221" y="224"/>
                  </a:lnTo>
                  <a:lnTo>
                    <a:pt x="208" y="244"/>
                  </a:lnTo>
                  <a:lnTo>
                    <a:pt x="200" y="268"/>
                  </a:lnTo>
                  <a:lnTo>
                    <a:pt x="198" y="296"/>
                  </a:lnTo>
                  <a:lnTo>
                    <a:pt x="200" y="321"/>
                  </a:lnTo>
                  <a:lnTo>
                    <a:pt x="207" y="344"/>
                  </a:lnTo>
                  <a:lnTo>
                    <a:pt x="219" y="365"/>
                  </a:lnTo>
                  <a:lnTo>
                    <a:pt x="236" y="382"/>
                  </a:lnTo>
                  <a:lnTo>
                    <a:pt x="256" y="397"/>
                  </a:lnTo>
                  <a:lnTo>
                    <a:pt x="279" y="411"/>
                  </a:lnTo>
                  <a:lnTo>
                    <a:pt x="304" y="423"/>
                  </a:lnTo>
                  <a:lnTo>
                    <a:pt x="334" y="434"/>
                  </a:lnTo>
                  <a:lnTo>
                    <a:pt x="363" y="443"/>
                  </a:lnTo>
                  <a:lnTo>
                    <a:pt x="395" y="452"/>
                  </a:lnTo>
                  <a:lnTo>
                    <a:pt x="428" y="460"/>
                  </a:lnTo>
                  <a:lnTo>
                    <a:pt x="461" y="467"/>
                  </a:lnTo>
                  <a:lnTo>
                    <a:pt x="495" y="476"/>
                  </a:lnTo>
                  <a:lnTo>
                    <a:pt x="528" y="484"/>
                  </a:lnTo>
                  <a:lnTo>
                    <a:pt x="564" y="493"/>
                  </a:lnTo>
                  <a:lnTo>
                    <a:pt x="600" y="502"/>
                  </a:lnTo>
                  <a:lnTo>
                    <a:pt x="634" y="513"/>
                  </a:lnTo>
                  <a:lnTo>
                    <a:pt x="666" y="527"/>
                  </a:lnTo>
                  <a:lnTo>
                    <a:pt x="698" y="540"/>
                  </a:lnTo>
                  <a:lnTo>
                    <a:pt x="728" y="556"/>
                  </a:lnTo>
                  <a:lnTo>
                    <a:pt x="756" y="575"/>
                  </a:lnTo>
                  <a:lnTo>
                    <a:pt x="782" y="595"/>
                  </a:lnTo>
                  <a:lnTo>
                    <a:pt x="804" y="620"/>
                  </a:lnTo>
                  <a:lnTo>
                    <a:pt x="823" y="646"/>
                  </a:lnTo>
                  <a:lnTo>
                    <a:pt x="838" y="676"/>
                  </a:lnTo>
                  <a:lnTo>
                    <a:pt x="850" y="711"/>
                  </a:lnTo>
                  <a:lnTo>
                    <a:pt x="857" y="750"/>
                  </a:lnTo>
                  <a:lnTo>
                    <a:pt x="859" y="792"/>
                  </a:lnTo>
                  <a:lnTo>
                    <a:pt x="857" y="838"/>
                  </a:lnTo>
                  <a:lnTo>
                    <a:pt x="849" y="880"/>
                  </a:lnTo>
                  <a:lnTo>
                    <a:pt x="838" y="919"/>
                  </a:lnTo>
                  <a:lnTo>
                    <a:pt x="821" y="954"/>
                  </a:lnTo>
                  <a:lnTo>
                    <a:pt x="801" y="985"/>
                  </a:lnTo>
                  <a:lnTo>
                    <a:pt x="777" y="1013"/>
                  </a:lnTo>
                  <a:lnTo>
                    <a:pt x="750" y="1037"/>
                  </a:lnTo>
                  <a:lnTo>
                    <a:pt x="721" y="1059"/>
                  </a:lnTo>
                  <a:lnTo>
                    <a:pt x="689" y="1077"/>
                  </a:lnTo>
                  <a:lnTo>
                    <a:pt x="655" y="1093"/>
                  </a:lnTo>
                  <a:lnTo>
                    <a:pt x="619" y="1106"/>
                  </a:lnTo>
                  <a:lnTo>
                    <a:pt x="583" y="1116"/>
                  </a:lnTo>
                  <a:lnTo>
                    <a:pt x="545" y="1124"/>
                  </a:lnTo>
                  <a:lnTo>
                    <a:pt x="506" y="1129"/>
                  </a:lnTo>
                  <a:lnTo>
                    <a:pt x="467" y="1132"/>
                  </a:lnTo>
                  <a:lnTo>
                    <a:pt x="428" y="1132"/>
                  </a:lnTo>
                  <a:lnTo>
                    <a:pt x="383" y="1131"/>
                  </a:lnTo>
                  <a:lnTo>
                    <a:pt x="340" y="1128"/>
                  </a:lnTo>
                  <a:lnTo>
                    <a:pt x="297" y="1120"/>
                  </a:lnTo>
                  <a:lnTo>
                    <a:pt x="257" y="1111"/>
                  </a:lnTo>
                  <a:lnTo>
                    <a:pt x="218" y="1097"/>
                  </a:lnTo>
                  <a:lnTo>
                    <a:pt x="182" y="1081"/>
                  </a:lnTo>
                  <a:lnTo>
                    <a:pt x="148" y="1061"/>
                  </a:lnTo>
                  <a:lnTo>
                    <a:pt x="117" y="1038"/>
                  </a:lnTo>
                  <a:lnTo>
                    <a:pt x="89" y="1012"/>
                  </a:lnTo>
                  <a:lnTo>
                    <a:pt x="65" y="980"/>
                  </a:lnTo>
                  <a:lnTo>
                    <a:pt x="43" y="947"/>
                  </a:lnTo>
                  <a:lnTo>
                    <a:pt x="26" y="908"/>
                  </a:lnTo>
                  <a:lnTo>
                    <a:pt x="13" y="865"/>
                  </a:lnTo>
                  <a:lnTo>
                    <a:pt x="4" y="819"/>
                  </a:lnTo>
                  <a:lnTo>
                    <a:pt x="0" y="767"/>
                  </a:lnTo>
                  <a:lnTo>
                    <a:pt x="166" y="767"/>
                  </a:lnTo>
                  <a:lnTo>
                    <a:pt x="170" y="804"/>
                  </a:lnTo>
                  <a:lnTo>
                    <a:pt x="178" y="838"/>
                  </a:lnTo>
                  <a:lnTo>
                    <a:pt x="191" y="867"/>
                  </a:lnTo>
                  <a:lnTo>
                    <a:pt x="208" y="891"/>
                  </a:lnTo>
                  <a:lnTo>
                    <a:pt x="229" y="913"/>
                  </a:lnTo>
                  <a:lnTo>
                    <a:pt x="253" y="931"/>
                  </a:lnTo>
                  <a:lnTo>
                    <a:pt x="279" y="945"/>
                  </a:lnTo>
                  <a:lnTo>
                    <a:pt x="308" y="957"/>
                  </a:lnTo>
                  <a:lnTo>
                    <a:pt x="338" y="966"/>
                  </a:lnTo>
                  <a:lnTo>
                    <a:pt x="371" y="972"/>
                  </a:lnTo>
                  <a:lnTo>
                    <a:pt x="404" y="974"/>
                  </a:lnTo>
                  <a:lnTo>
                    <a:pt x="438" y="976"/>
                  </a:lnTo>
                  <a:lnTo>
                    <a:pt x="462" y="976"/>
                  </a:lnTo>
                  <a:lnTo>
                    <a:pt x="488" y="974"/>
                  </a:lnTo>
                  <a:lnTo>
                    <a:pt x="513" y="971"/>
                  </a:lnTo>
                  <a:lnTo>
                    <a:pt x="539" y="966"/>
                  </a:lnTo>
                  <a:lnTo>
                    <a:pt x="564" y="960"/>
                  </a:lnTo>
                  <a:lnTo>
                    <a:pt x="589" y="951"/>
                  </a:lnTo>
                  <a:lnTo>
                    <a:pt x="610" y="941"/>
                  </a:lnTo>
                  <a:lnTo>
                    <a:pt x="630" y="927"/>
                  </a:lnTo>
                  <a:lnTo>
                    <a:pt x="648" y="912"/>
                  </a:lnTo>
                  <a:lnTo>
                    <a:pt x="663" y="892"/>
                  </a:lnTo>
                  <a:lnTo>
                    <a:pt x="674" y="871"/>
                  </a:lnTo>
                  <a:lnTo>
                    <a:pt x="681" y="844"/>
                  </a:lnTo>
                  <a:lnTo>
                    <a:pt x="683" y="815"/>
                  </a:lnTo>
                  <a:lnTo>
                    <a:pt x="681" y="787"/>
                  </a:lnTo>
                  <a:lnTo>
                    <a:pt x="674" y="762"/>
                  </a:lnTo>
                  <a:lnTo>
                    <a:pt x="661" y="740"/>
                  </a:lnTo>
                  <a:lnTo>
                    <a:pt x="647" y="722"/>
                  </a:lnTo>
                  <a:lnTo>
                    <a:pt x="627" y="705"/>
                  </a:lnTo>
                  <a:lnTo>
                    <a:pt x="606" y="691"/>
                  </a:lnTo>
                  <a:lnTo>
                    <a:pt x="580" y="677"/>
                  </a:lnTo>
                  <a:lnTo>
                    <a:pt x="552" y="667"/>
                  </a:lnTo>
                  <a:lnTo>
                    <a:pt x="522" y="656"/>
                  </a:lnTo>
                  <a:lnTo>
                    <a:pt x="490" y="647"/>
                  </a:lnTo>
                  <a:lnTo>
                    <a:pt x="457" y="639"/>
                  </a:lnTo>
                  <a:lnTo>
                    <a:pt x="422" y="630"/>
                  </a:lnTo>
                  <a:lnTo>
                    <a:pt x="387" y="622"/>
                  </a:lnTo>
                  <a:lnTo>
                    <a:pt x="352" y="613"/>
                  </a:lnTo>
                  <a:lnTo>
                    <a:pt x="317" y="605"/>
                  </a:lnTo>
                  <a:lnTo>
                    <a:pt x="281" y="595"/>
                  </a:lnTo>
                  <a:lnTo>
                    <a:pt x="247" y="585"/>
                  </a:lnTo>
                  <a:lnTo>
                    <a:pt x="215" y="572"/>
                  </a:lnTo>
                  <a:lnTo>
                    <a:pt x="183" y="558"/>
                  </a:lnTo>
                  <a:lnTo>
                    <a:pt x="153" y="542"/>
                  </a:lnTo>
                  <a:lnTo>
                    <a:pt x="125" y="524"/>
                  </a:lnTo>
                  <a:lnTo>
                    <a:pt x="99" y="504"/>
                  </a:lnTo>
                  <a:lnTo>
                    <a:pt x="77" y="480"/>
                  </a:lnTo>
                  <a:lnTo>
                    <a:pt x="58" y="453"/>
                  </a:lnTo>
                  <a:lnTo>
                    <a:pt x="42" y="423"/>
                  </a:lnTo>
                  <a:lnTo>
                    <a:pt x="31" y="389"/>
                  </a:lnTo>
                  <a:lnTo>
                    <a:pt x="24" y="350"/>
                  </a:lnTo>
                  <a:lnTo>
                    <a:pt x="21" y="308"/>
                  </a:lnTo>
                  <a:lnTo>
                    <a:pt x="24" y="267"/>
                  </a:lnTo>
                  <a:lnTo>
                    <a:pt x="31" y="228"/>
                  </a:lnTo>
                  <a:lnTo>
                    <a:pt x="43" y="193"/>
                  </a:lnTo>
                  <a:lnTo>
                    <a:pt x="60" y="161"/>
                  </a:lnTo>
                  <a:lnTo>
                    <a:pt x="80" y="132"/>
                  </a:lnTo>
                  <a:lnTo>
                    <a:pt x="103" y="107"/>
                  </a:lnTo>
                  <a:lnTo>
                    <a:pt x="130" y="84"/>
                  </a:lnTo>
                  <a:lnTo>
                    <a:pt x="159" y="63"/>
                  </a:lnTo>
                  <a:lnTo>
                    <a:pt x="190" y="46"/>
                  </a:lnTo>
                  <a:lnTo>
                    <a:pt x="223" y="32"/>
                  </a:lnTo>
                  <a:lnTo>
                    <a:pt x="257" y="21"/>
                  </a:lnTo>
                  <a:lnTo>
                    <a:pt x="292" y="12"/>
                  </a:lnTo>
                  <a:lnTo>
                    <a:pt x="327" y="6"/>
                  </a:lnTo>
                  <a:lnTo>
                    <a:pt x="364" y="2"/>
                  </a:lnTo>
                  <a:lnTo>
                    <a:pt x="3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065452F9-577C-4BB1-95A6-4134D635160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94526" y="4454526"/>
              <a:ext cx="377825" cy="449263"/>
            </a:xfrm>
            <a:custGeom>
              <a:avLst/>
              <a:gdLst>
                <a:gd name="T0" fmla="*/ 629 w 951"/>
                <a:gd name="T1" fmla="*/ 576 h 1132"/>
                <a:gd name="T2" fmla="*/ 530 w 951"/>
                <a:gd name="T3" fmla="*/ 600 h 1132"/>
                <a:gd name="T4" fmla="*/ 417 w 951"/>
                <a:gd name="T5" fmla="*/ 616 h 1132"/>
                <a:gd name="T6" fmla="*/ 322 w 951"/>
                <a:gd name="T7" fmla="*/ 636 h 1132"/>
                <a:gd name="T8" fmla="*/ 247 w 951"/>
                <a:gd name="T9" fmla="*/ 670 h 1132"/>
                <a:gd name="T10" fmla="*/ 196 w 951"/>
                <a:gd name="T11" fmla="*/ 728 h 1132"/>
                <a:gd name="T12" fmla="*/ 176 w 951"/>
                <a:gd name="T13" fmla="*/ 817 h 1132"/>
                <a:gd name="T14" fmla="*/ 194 w 951"/>
                <a:gd name="T15" fmla="*/ 897 h 1132"/>
                <a:gd name="T16" fmla="*/ 245 w 951"/>
                <a:gd name="T17" fmla="*/ 947 h 1132"/>
                <a:gd name="T18" fmla="*/ 317 w 951"/>
                <a:gd name="T19" fmla="*/ 972 h 1132"/>
                <a:gd name="T20" fmla="*/ 417 w 951"/>
                <a:gd name="T21" fmla="*/ 974 h 1132"/>
                <a:gd name="T22" fmla="*/ 528 w 951"/>
                <a:gd name="T23" fmla="*/ 944 h 1132"/>
                <a:gd name="T24" fmla="*/ 609 w 951"/>
                <a:gd name="T25" fmla="*/ 890 h 1132"/>
                <a:gd name="T26" fmla="*/ 658 w 951"/>
                <a:gd name="T27" fmla="*/ 822 h 1132"/>
                <a:gd name="T28" fmla="*/ 679 w 951"/>
                <a:gd name="T29" fmla="*/ 753 h 1132"/>
                <a:gd name="T30" fmla="*/ 468 w 951"/>
                <a:gd name="T31" fmla="*/ 0 h 1132"/>
                <a:gd name="T32" fmla="*/ 570 w 951"/>
                <a:gd name="T33" fmla="*/ 6 h 1132"/>
                <a:gd name="T34" fmla="*/ 668 w 951"/>
                <a:gd name="T35" fmla="*/ 28 h 1132"/>
                <a:gd name="T36" fmla="*/ 752 w 951"/>
                <a:gd name="T37" fmla="*/ 72 h 1132"/>
                <a:gd name="T38" fmla="*/ 814 w 951"/>
                <a:gd name="T39" fmla="*/ 145 h 1132"/>
                <a:gd name="T40" fmla="*/ 845 w 951"/>
                <a:gd name="T41" fmla="*/ 253 h 1132"/>
                <a:gd name="T42" fmla="*/ 848 w 951"/>
                <a:gd name="T43" fmla="*/ 884 h 1132"/>
                <a:gd name="T44" fmla="*/ 854 w 951"/>
                <a:gd name="T45" fmla="*/ 947 h 1132"/>
                <a:gd name="T46" fmla="*/ 883 w 951"/>
                <a:gd name="T47" fmla="*/ 974 h 1132"/>
                <a:gd name="T48" fmla="*/ 932 w 951"/>
                <a:gd name="T49" fmla="*/ 972 h 1132"/>
                <a:gd name="T50" fmla="*/ 933 w 951"/>
                <a:gd name="T51" fmla="*/ 1114 h 1132"/>
                <a:gd name="T52" fmla="*/ 861 w 951"/>
                <a:gd name="T53" fmla="*/ 1131 h 1132"/>
                <a:gd name="T54" fmla="*/ 779 w 951"/>
                <a:gd name="T55" fmla="*/ 1125 h 1132"/>
                <a:gd name="T56" fmla="*/ 721 w 951"/>
                <a:gd name="T57" fmla="*/ 1083 h 1132"/>
                <a:gd name="T58" fmla="*/ 692 w 951"/>
                <a:gd name="T59" fmla="*/ 1002 h 1132"/>
                <a:gd name="T60" fmla="*/ 616 w 951"/>
                <a:gd name="T61" fmla="*/ 1041 h 1132"/>
                <a:gd name="T62" fmla="*/ 485 w 951"/>
                <a:gd name="T63" fmla="*/ 1111 h 1132"/>
                <a:gd name="T64" fmla="*/ 334 w 951"/>
                <a:gd name="T65" fmla="*/ 1132 h 1132"/>
                <a:gd name="T66" fmla="*/ 222 w 951"/>
                <a:gd name="T67" fmla="*/ 1120 h 1132"/>
                <a:gd name="T68" fmla="*/ 125 w 951"/>
                <a:gd name="T69" fmla="*/ 1082 h 1132"/>
                <a:gd name="T70" fmla="*/ 52 w 951"/>
                <a:gd name="T71" fmla="*/ 1013 h 1132"/>
                <a:gd name="T72" fmla="*/ 9 w 951"/>
                <a:gd name="T73" fmla="*/ 914 h 1132"/>
                <a:gd name="T74" fmla="*/ 1 w 951"/>
                <a:gd name="T75" fmla="*/ 784 h 1132"/>
                <a:gd name="T76" fmla="*/ 33 w 951"/>
                <a:gd name="T77" fmla="*/ 671 h 1132"/>
                <a:gd name="T78" fmla="*/ 94 w 951"/>
                <a:gd name="T79" fmla="*/ 594 h 1132"/>
                <a:gd name="T80" fmla="*/ 176 w 951"/>
                <a:gd name="T81" fmla="*/ 545 h 1132"/>
                <a:gd name="T82" fmla="*/ 273 w 951"/>
                <a:gd name="T83" fmla="*/ 512 h 1132"/>
                <a:gd name="T84" fmla="*/ 381 w 951"/>
                <a:gd name="T85" fmla="*/ 489 h 1132"/>
                <a:gd name="T86" fmla="*/ 491 w 951"/>
                <a:gd name="T87" fmla="*/ 472 h 1132"/>
                <a:gd name="T88" fmla="*/ 582 w 951"/>
                <a:gd name="T89" fmla="*/ 453 h 1132"/>
                <a:gd name="T90" fmla="*/ 647 w 951"/>
                <a:gd name="T91" fmla="*/ 422 h 1132"/>
                <a:gd name="T92" fmla="*/ 680 w 951"/>
                <a:gd name="T93" fmla="*/ 365 h 1132"/>
                <a:gd name="T94" fmla="*/ 675 w 951"/>
                <a:gd name="T95" fmla="*/ 276 h 1132"/>
                <a:gd name="T96" fmla="*/ 638 w 951"/>
                <a:gd name="T97" fmla="*/ 210 h 1132"/>
                <a:gd name="T98" fmla="*/ 578 w 951"/>
                <a:gd name="T99" fmla="*/ 175 h 1132"/>
                <a:gd name="T100" fmla="*/ 506 w 951"/>
                <a:gd name="T101" fmla="*/ 160 h 1132"/>
                <a:gd name="T102" fmla="*/ 423 w 951"/>
                <a:gd name="T103" fmla="*/ 158 h 1132"/>
                <a:gd name="T104" fmla="*/ 332 w 951"/>
                <a:gd name="T105" fmla="*/ 175 h 1132"/>
                <a:gd name="T106" fmla="*/ 261 w 951"/>
                <a:gd name="T107" fmla="*/ 218 h 1132"/>
                <a:gd name="T108" fmla="*/ 216 w 951"/>
                <a:gd name="T109" fmla="*/ 292 h 1132"/>
                <a:gd name="T110" fmla="*/ 39 w 951"/>
                <a:gd name="T111" fmla="*/ 362 h 1132"/>
                <a:gd name="T112" fmla="*/ 66 w 951"/>
                <a:gd name="T113" fmla="*/ 222 h 1132"/>
                <a:gd name="T114" fmla="*/ 129 w 951"/>
                <a:gd name="T115" fmla="*/ 120 h 1132"/>
                <a:gd name="T116" fmla="*/ 222 w 951"/>
                <a:gd name="T117" fmla="*/ 51 h 1132"/>
                <a:gd name="T118" fmla="*/ 338 w 951"/>
                <a:gd name="T119" fmla="*/ 12 h 1132"/>
                <a:gd name="T120" fmla="*/ 468 w 951"/>
                <a:gd name="T121" fmla="*/ 0 h 1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51" h="1132">
                  <a:moveTo>
                    <a:pt x="681" y="550"/>
                  </a:moveTo>
                  <a:lnTo>
                    <a:pt x="657" y="564"/>
                  </a:lnTo>
                  <a:lnTo>
                    <a:pt x="629" y="576"/>
                  </a:lnTo>
                  <a:lnTo>
                    <a:pt x="599" y="586"/>
                  </a:lnTo>
                  <a:lnTo>
                    <a:pt x="565" y="593"/>
                  </a:lnTo>
                  <a:lnTo>
                    <a:pt x="530" y="600"/>
                  </a:lnTo>
                  <a:lnTo>
                    <a:pt x="493" y="605"/>
                  </a:lnTo>
                  <a:lnTo>
                    <a:pt x="455" y="611"/>
                  </a:lnTo>
                  <a:lnTo>
                    <a:pt x="417" y="616"/>
                  </a:lnTo>
                  <a:lnTo>
                    <a:pt x="379" y="622"/>
                  </a:lnTo>
                  <a:lnTo>
                    <a:pt x="350" y="629"/>
                  </a:lnTo>
                  <a:lnTo>
                    <a:pt x="322" y="636"/>
                  </a:lnTo>
                  <a:lnTo>
                    <a:pt x="295" y="646"/>
                  </a:lnTo>
                  <a:lnTo>
                    <a:pt x="270" y="657"/>
                  </a:lnTo>
                  <a:lnTo>
                    <a:pt x="247" y="670"/>
                  </a:lnTo>
                  <a:lnTo>
                    <a:pt x="227" y="686"/>
                  </a:lnTo>
                  <a:lnTo>
                    <a:pt x="209" y="705"/>
                  </a:lnTo>
                  <a:lnTo>
                    <a:pt x="196" y="728"/>
                  </a:lnTo>
                  <a:lnTo>
                    <a:pt x="185" y="753"/>
                  </a:lnTo>
                  <a:lnTo>
                    <a:pt x="177" y="784"/>
                  </a:lnTo>
                  <a:lnTo>
                    <a:pt x="176" y="817"/>
                  </a:lnTo>
                  <a:lnTo>
                    <a:pt x="177" y="848"/>
                  </a:lnTo>
                  <a:lnTo>
                    <a:pt x="185" y="874"/>
                  </a:lnTo>
                  <a:lnTo>
                    <a:pt x="194" y="897"/>
                  </a:lnTo>
                  <a:lnTo>
                    <a:pt x="209" y="916"/>
                  </a:lnTo>
                  <a:lnTo>
                    <a:pt x="226" y="933"/>
                  </a:lnTo>
                  <a:lnTo>
                    <a:pt x="245" y="947"/>
                  </a:lnTo>
                  <a:lnTo>
                    <a:pt x="267" y="957"/>
                  </a:lnTo>
                  <a:lnTo>
                    <a:pt x="292" y="966"/>
                  </a:lnTo>
                  <a:lnTo>
                    <a:pt x="317" y="972"/>
                  </a:lnTo>
                  <a:lnTo>
                    <a:pt x="344" y="974"/>
                  </a:lnTo>
                  <a:lnTo>
                    <a:pt x="372" y="976"/>
                  </a:lnTo>
                  <a:lnTo>
                    <a:pt x="417" y="974"/>
                  </a:lnTo>
                  <a:lnTo>
                    <a:pt x="458" y="967"/>
                  </a:lnTo>
                  <a:lnTo>
                    <a:pt x="496" y="957"/>
                  </a:lnTo>
                  <a:lnTo>
                    <a:pt x="528" y="944"/>
                  </a:lnTo>
                  <a:lnTo>
                    <a:pt x="559" y="929"/>
                  </a:lnTo>
                  <a:lnTo>
                    <a:pt x="585" y="910"/>
                  </a:lnTo>
                  <a:lnTo>
                    <a:pt x="609" y="890"/>
                  </a:lnTo>
                  <a:lnTo>
                    <a:pt x="628" y="869"/>
                  </a:lnTo>
                  <a:lnTo>
                    <a:pt x="645" y="846"/>
                  </a:lnTo>
                  <a:lnTo>
                    <a:pt x="658" y="822"/>
                  </a:lnTo>
                  <a:lnTo>
                    <a:pt x="668" y="799"/>
                  </a:lnTo>
                  <a:lnTo>
                    <a:pt x="675" y="775"/>
                  </a:lnTo>
                  <a:lnTo>
                    <a:pt x="679" y="753"/>
                  </a:lnTo>
                  <a:lnTo>
                    <a:pt x="681" y="732"/>
                  </a:lnTo>
                  <a:lnTo>
                    <a:pt x="681" y="550"/>
                  </a:lnTo>
                  <a:close/>
                  <a:moveTo>
                    <a:pt x="468" y="0"/>
                  </a:moveTo>
                  <a:lnTo>
                    <a:pt x="502" y="2"/>
                  </a:lnTo>
                  <a:lnTo>
                    <a:pt x="536" y="3"/>
                  </a:lnTo>
                  <a:lnTo>
                    <a:pt x="570" y="6"/>
                  </a:lnTo>
                  <a:lnTo>
                    <a:pt x="604" y="11"/>
                  </a:lnTo>
                  <a:lnTo>
                    <a:pt x="636" y="18"/>
                  </a:lnTo>
                  <a:lnTo>
                    <a:pt x="668" y="28"/>
                  </a:lnTo>
                  <a:lnTo>
                    <a:pt x="697" y="40"/>
                  </a:lnTo>
                  <a:lnTo>
                    <a:pt x="725" y="55"/>
                  </a:lnTo>
                  <a:lnTo>
                    <a:pt x="752" y="72"/>
                  </a:lnTo>
                  <a:lnTo>
                    <a:pt x="775" y="93"/>
                  </a:lnTo>
                  <a:lnTo>
                    <a:pt x="796" y="117"/>
                  </a:lnTo>
                  <a:lnTo>
                    <a:pt x="814" y="145"/>
                  </a:lnTo>
                  <a:lnTo>
                    <a:pt x="828" y="177"/>
                  </a:lnTo>
                  <a:lnTo>
                    <a:pt x="838" y="213"/>
                  </a:lnTo>
                  <a:lnTo>
                    <a:pt x="845" y="253"/>
                  </a:lnTo>
                  <a:lnTo>
                    <a:pt x="848" y="298"/>
                  </a:lnTo>
                  <a:lnTo>
                    <a:pt x="848" y="855"/>
                  </a:lnTo>
                  <a:lnTo>
                    <a:pt x="848" y="884"/>
                  </a:lnTo>
                  <a:lnTo>
                    <a:pt x="848" y="909"/>
                  </a:lnTo>
                  <a:lnTo>
                    <a:pt x="850" y="930"/>
                  </a:lnTo>
                  <a:lnTo>
                    <a:pt x="854" y="947"/>
                  </a:lnTo>
                  <a:lnTo>
                    <a:pt x="860" y="960"/>
                  </a:lnTo>
                  <a:lnTo>
                    <a:pt x="870" y="968"/>
                  </a:lnTo>
                  <a:lnTo>
                    <a:pt x="883" y="974"/>
                  </a:lnTo>
                  <a:lnTo>
                    <a:pt x="900" y="976"/>
                  </a:lnTo>
                  <a:lnTo>
                    <a:pt x="915" y="976"/>
                  </a:lnTo>
                  <a:lnTo>
                    <a:pt x="932" y="972"/>
                  </a:lnTo>
                  <a:lnTo>
                    <a:pt x="951" y="966"/>
                  </a:lnTo>
                  <a:lnTo>
                    <a:pt x="951" y="1104"/>
                  </a:lnTo>
                  <a:lnTo>
                    <a:pt x="933" y="1114"/>
                  </a:lnTo>
                  <a:lnTo>
                    <a:pt x="911" y="1122"/>
                  </a:lnTo>
                  <a:lnTo>
                    <a:pt x="888" y="1128"/>
                  </a:lnTo>
                  <a:lnTo>
                    <a:pt x="861" y="1131"/>
                  </a:lnTo>
                  <a:lnTo>
                    <a:pt x="832" y="1132"/>
                  </a:lnTo>
                  <a:lnTo>
                    <a:pt x="804" y="1131"/>
                  </a:lnTo>
                  <a:lnTo>
                    <a:pt x="779" y="1125"/>
                  </a:lnTo>
                  <a:lnTo>
                    <a:pt x="757" y="1116"/>
                  </a:lnTo>
                  <a:lnTo>
                    <a:pt x="737" y="1101"/>
                  </a:lnTo>
                  <a:lnTo>
                    <a:pt x="721" y="1083"/>
                  </a:lnTo>
                  <a:lnTo>
                    <a:pt x="708" y="1061"/>
                  </a:lnTo>
                  <a:lnTo>
                    <a:pt x="698" y="1034"/>
                  </a:lnTo>
                  <a:lnTo>
                    <a:pt x="692" y="1002"/>
                  </a:lnTo>
                  <a:lnTo>
                    <a:pt x="691" y="966"/>
                  </a:lnTo>
                  <a:lnTo>
                    <a:pt x="655" y="1006"/>
                  </a:lnTo>
                  <a:lnTo>
                    <a:pt x="616" y="1041"/>
                  </a:lnTo>
                  <a:lnTo>
                    <a:pt x="575" y="1069"/>
                  </a:lnTo>
                  <a:lnTo>
                    <a:pt x="531" y="1093"/>
                  </a:lnTo>
                  <a:lnTo>
                    <a:pt x="485" y="1111"/>
                  </a:lnTo>
                  <a:lnTo>
                    <a:pt x="436" y="1123"/>
                  </a:lnTo>
                  <a:lnTo>
                    <a:pt x="386" y="1130"/>
                  </a:lnTo>
                  <a:lnTo>
                    <a:pt x="334" y="1132"/>
                  </a:lnTo>
                  <a:lnTo>
                    <a:pt x="295" y="1131"/>
                  </a:lnTo>
                  <a:lnTo>
                    <a:pt x="258" y="1128"/>
                  </a:lnTo>
                  <a:lnTo>
                    <a:pt x="222" y="1120"/>
                  </a:lnTo>
                  <a:lnTo>
                    <a:pt x="187" y="1111"/>
                  </a:lnTo>
                  <a:lnTo>
                    <a:pt x="155" y="1097"/>
                  </a:lnTo>
                  <a:lnTo>
                    <a:pt x="125" y="1082"/>
                  </a:lnTo>
                  <a:lnTo>
                    <a:pt x="98" y="1062"/>
                  </a:lnTo>
                  <a:lnTo>
                    <a:pt x="73" y="1040"/>
                  </a:lnTo>
                  <a:lnTo>
                    <a:pt x="52" y="1013"/>
                  </a:lnTo>
                  <a:lnTo>
                    <a:pt x="34" y="984"/>
                  </a:lnTo>
                  <a:lnTo>
                    <a:pt x="19" y="951"/>
                  </a:lnTo>
                  <a:lnTo>
                    <a:pt x="9" y="914"/>
                  </a:lnTo>
                  <a:lnTo>
                    <a:pt x="1" y="874"/>
                  </a:lnTo>
                  <a:lnTo>
                    <a:pt x="0" y="830"/>
                  </a:lnTo>
                  <a:lnTo>
                    <a:pt x="1" y="784"/>
                  </a:lnTo>
                  <a:lnTo>
                    <a:pt x="9" y="741"/>
                  </a:lnTo>
                  <a:lnTo>
                    <a:pt x="18" y="704"/>
                  </a:lnTo>
                  <a:lnTo>
                    <a:pt x="33" y="671"/>
                  </a:lnTo>
                  <a:lnTo>
                    <a:pt x="50" y="642"/>
                  </a:lnTo>
                  <a:lnTo>
                    <a:pt x="70" y="617"/>
                  </a:lnTo>
                  <a:lnTo>
                    <a:pt x="94" y="594"/>
                  </a:lnTo>
                  <a:lnTo>
                    <a:pt x="119" y="575"/>
                  </a:lnTo>
                  <a:lnTo>
                    <a:pt x="147" y="559"/>
                  </a:lnTo>
                  <a:lnTo>
                    <a:pt x="176" y="545"/>
                  </a:lnTo>
                  <a:lnTo>
                    <a:pt x="208" y="533"/>
                  </a:lnTo>
                  <a:lnTo>
                    <a:pt x="241" y="522"/>
                  </a:lnTo>
                  <a:lnTo>
                    <a:pt x="273" y="512"/>
                  </a:lnTo>
                  <a:lnTo>
                    <a:pt x="307" y="505"/>
                  </a:lnTo>
                  <a:lnTo>
                    <a:pt x="343" y="496"/>
                  </a:lnTo>
                  <a:lnTo>
                    <a:pt x="381" y="489"/>
                  </a:lnTo>
                  <a:lnTo>
                    <a:pt x="419" y="483"/>
                  </a:lnTo>
                  <a:lnTo>
                    <a:pt x="455" y="477"/>
                  </a:lnTo>
                  <a:lnTo>
                    <a:pt x="491" y="472"/>
                  </a:lnTo>
                  <a:lnTo>
                    <a:pt x="523" y="466"/>
                  </a:lnTo>
                  <a:lnTo>
                    <a:pt x="554" y="460"/>
                  </a:lnTo>
                  <a:lnTo>
                    <a:pt x="582" y="453"/>
                  </a:lnTo>
                  <a:lnTo>
                    <a:pt x="606" y="445"/>
                  </a:lnTo>
                  <a:lnTo>
                    <a:pt x="629" y="434"/>
                  </a:lnTo>
                  <a:lnTo>
                    <a:pt x="647" y="422"/>
                  </a:lnTo>
                  <a:lnTo>
                    <a:pt x="662" y="406"/>
                  </a:lnTo>
                  <a:lnTo>
                    <a:pt x="674" y="387"/>
                  </a:lnTo>
                  <a:lnTo>
                    <a:pt x="680" y="365"/>
                  </a:lnTo>
                  <a:lnTo>
                    <a:pt x="683" y="338"/>
                  </a:lnTo>
                  <a:lnTo>
                    <a:pt x="680" y="304"/>
                  </a:lnTo>
                  <a:lnTo>
                    <a:pt x="675" y="276"/>
                  </a:lnTo>
                  <a:lnTo>
                    <a:pt x="666" y="250"/>
                  </a:lnTo>
                  <a:lnTo>
                    <a:pt x="652" y="228"/>
                  </a:lnTo>
                  <a:lnTo>
                    <a:pt x="638" y="210"/>
                  </a:lnTo>
                  <a:lnTo>
                    <a:pt x="619" y="196"/>
                  </a:lnTo>
                  <a:lnTo>
                    <a:pt x="600" y="184"/>
                  </a:lnTo>
                  <a:lnTo>
                    <a:pt x="578" y="175"/>
                  </a:lnTo>
                  <a:lnTo>
                    <a:pt x="555" y="168"/>
                  </a:lnTo>
                  <a:lnTo>
                    <a:pt x="532" y="163"/>
                  </a:lnTo>
                  <a:lnTo>
                    <a:pt x="506" y="160"/>
                  </a:lnTo>
                  <a:lnTo>
                    <a:pt x="482" y="158"/>
                  </a:lnTo>
                  <a:lnTo>
                    <a:pt x="458" y="157"/>
                  </a:lnTo>
                  <a:lnTo>
                    <a:pt x="423" y="158"/>
                  </a:lnTo>
                  <a:lnTo>
                    <a:pt x="391" y="162"/>
                  </a:lnTo>
                  <a:lnTo>
                    <a:pt x="360" y="168"/>
                  </a:lnTo>
                  <a:lnTo>
                    <a:pt x="332" y="175"/>
                  </a:lnTo>
                  <a:lnTo>
                    <a:pt x="305" y="186"/>
                  </a:lnTo>
                  <a:lnTo>
                    <a:pt x="282" y="201"/>
                  </a:lnTo>
                  <a:lnTo>
                    <a:pt x="261" y="218"/>
                  </a:lnTo>
                  <a:lnTo>
                    <a:pt x="243" y="239"/>
                  </a:lnTo>
                  <a:lnTo>
                    <a:pt x="228" y="263"/>
                  </a:lnTo>
                  <a:lnTo>
                    <a:pt x="216" y="292"/>
                  </a:lnTo>
                  <a:lnTo>
                    <a:pt x="209" y="325"/>
                  </a:lnTo>
                  <a:lnTo>
                    <a:pt x="205" y="362"/>
                  </a:lnTo>
                  <a:lnTo>
                    <a:pt x="39" y="362"/>
                  </a:lnTo>
                  <a:lnTo>
                    <a:pt x="43" y="312"/>
                  </a:lnTo>
                  <a:lnTo>
                    <a:pt x="52" y="265"/>
                  </a:lnTo>
                  <a:lnTo>
                    <a:pt x="66" y="222"/>
                  </a:lnTo>
                  <a:lnTo>
                    <a:pt x="83" y="184"/>
                  </a:lnTo>
                  <a:lnTo>
                    <a:pt x="104" y="150"/>
                  </a:lnTo>
                  <a:lnTo>
                    <a:pt x="129" y="120"/>
                  </a:lnTo>
                  <a:lnTo>
                    <a:pt x="157" y="93"/>
                  </a:lnTo>
                  <a:lnTo>
                    <a:pt x="188" y="70"/>
                  </a:lnTo>
                  <a:lnTo>
                    <a:pt x="222" y="51"/>
                  </a:lnTo>
                  <a:lnTo>
                    <a:pt x="259" y="35"/>
                  </a:lnTo>
                  <a:lnTo>
                    <a:pt x="296" y="22"/>
                  </a:lnTo>
                  <a:lnTo>
                    <a:pt x="338" y="12"/>
                  </a:lnTo>
                  <a:lnTo>
                    <a:pt x="379" y="6"/>
                  </a:lnTo>
                  <a:lnTo>
                    <a:pt x="423" y="3"/>
                  </a:lnTo>
                  <a:lnTo>
                    <a:pt x="4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EB5E2491-0AAF-416F-946E-713FC0B003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67588" y="4454526"/>
              <a:ext cx="341313" cy="449263"/>
            </a:xfrm>
            <a:custGeom>
              <a:avLst/>
              <a:gdLst>
                <a:gd name="T0" fmla="*/ 486 w 860"/>
                <a:gd name="T1" fmla="*/ 5 h 1132"/>
                <a:gd name="T2" fmla="*/ 604 w 860"/>
                <a:gd name="T3" fmla="*/ 31 h 1132"/>
                <a:gd name="T4" fmla="*/ 701 w 860"/>
                <a:gd name="T5" fmla="*/ 82 h 1132"/>
                <a:gd name="T6" fmla="*/ 771 w 860"/>
                <a:gd name="T7" fmla="*/ 167 h 1132"/>
                <a:gd name="T8" fmla="*/ 810 w 860"/>
                <a:gd name="T9" fmla="*/ 290 h 1132"/>
                <a:gd name="T10" fmla="*/ 644 w 860"/>
                <a:gd name="T11" fmla="*/ 307 h 1132"/>
                <a:gd name="T12" fmla="*/ 606 w 860"/>
                <a:gd name="T13" fmla="*/ 231 h 1132"/>
                <a:gd name="T14" fmla="*/ 545 w 860"/>
                <a:gd name="T15" fmla="*/ 184 h 1132"/>
                <a:gd name="T16" fmla="*/ 467 w 860"/>
                <a:gd name="T17" fmla="*/ 162 h 1132"/>
                <a:gd name="T18" fmla="*/ 386 w 860"/>
                <a:gd name="T19" fmla="*/ 158 h 1132"/>
                <a:gd name="T20" fmla="*/ 305 w 860"/>
                <a:gd name="T21" fmla="*/ 172 h 1132"/>
                <a:gd name="T22" fmla="*/ 238 w 860"/>
                <a:gd name="T23" fmla="*/ 207 h 1132"/>
                <a:gd name="T24" fmla="*/ 200 w 860"/>
                <a:gd name="T25" fmla="*/ 268 h 1132"/>
                <a:gd name="T26" fmla="*/ 208 w 860"/>
                <a:gd name="T27" fmla="*/ 344 h 1132"/>
                <a:gd name="T28" fmla="*/ 256 w 860"/>
                <a:gd name="T29" fmla="*/ 397 h 1132"/>
                <a:gd name="T30" fmla="*/ 334 w 860"/>
                <a:gd name="T31" fmla="*/ 434 h 1132"/>
                <a:gd name="T32" fmla="*/ 429 w 860"/>
                <a:gd name="T33" fmla="*/ 460 h 1132"/>
                <a:gd name="T34" fmla="*/ 528 w 860"/>
                <a:gd name="T35" fmla="*/ 484 h 1132"/>
                <a:gd name="T36" fmla="*/ 634 w 860"/>
                <a:gd name="T37" fmla="*/ 513 h 1132"/>
                <a:gd name="T38" fmla="*/ 729 w 860"/>
                <a:gd name="T39" fmla="*/ 556 h 1132"/>
                <a:gd name="T40" fmla="*/ 804 w 860"/>
                <a:gd name="T41" fmla="*/ 620 h 1132"/>
                <a:gd name="T42" fmla="*/ 850 w 860"/>
                <a:gd name="T43" fmla="*/ 711 h 1132"/>
                <a:gd name="T44" fmla="*/ 857 w 860"/>
                <a:gd name="T45" fmla="*/ 838 h 1132"/>
                <a:gd name="T46" fmla="*/ 821 w 860"/>
                <a:gd name="T47" fmla="*/ 954 h 1132"/>
                <a:gd name="T48" fmla="*/ 750 w 860"/>
                <a:gd name="T49" fmla="*/ 1037 h 1132"/>
                <a:gd name="T50" fmla="*/ 656 w 860"/>
                <a:gd name="T51" fmla="*/ 1093 h 1132"/>
                <a:gd name="T52" fmla="*/ 545 w 860"/>
                <a:gd name="T53" fmla="*/ 1124 h 1132"/>
                <a:gd name="T54" fmla="*/ 429 w 860"/>
                <a:gd name="T55" fmla="*/ 1132 h 1132"/>
                <a:gd name="T56" fmla="*/ 299 w 860"/>
                <a:gd name="T57" fmla="*/ 1120 h 1132"/>
                <a:gd name="T58" fmla="*/ 182 w 860"/>
                <a:gd name="T59" fmla="*/ 1081 h 1132"/>
                <a:gd name="T60" fmla="*/ 90 w 860"/>
                <a:gd name="T61" fmla="*/ 1012 h 1132"/>
                <a:gd name="T62" fmla="*/ 27 w 860"/>
                <a:gd name="T63" fmla="*/ 908 h 1132"/>
                <a:gd name="T64" fmla="*/ 0 w 860"/>
                <a:gd name="T65" fmla="*/ 767 h 1132"/>
                <a:gd name="T66" fmla="*/ 180 w 860"/>
                <a:gd name="T67" fmla="*/ 838 h 1132"/>
                <a:gd name="T68" fmla="*/ 229 w 860"/>
                <a:gd name="T69" fmla="*/ 913 h 1132"/>
                <a:gd name="T70" fmla="*/ 308 w 860"/>
                <a:gd name="T71" fmla="*/ 957 h 1132"/>
                <a:gd name="T72" fmla="*/ 404 w 860"/>
                <a:gd name="T73" fmla="*/ 974 h 1132"/>
                <a:gd name="T74" fmla="*/ 488 w 860"/>
                <a:gd name="T75" fmla="*/ 974 h 1132"/>
                <a:gd name="T76" fmla="*/ 565 w 860"/>
                <a:gd name="T77" fmla="*/ 960 h 1132"/>
                <a:gd name="T78" fmla="*/ 631 w 860"/>
                <a:gd name="T79" fmla="*/ 927 h 1132"/>
                <a:gd name="T80" fmla="*/ 674 w 860"/>
                <a:gd name="T81" fmla="*/ 871 h 1132"/>
                <a:gd name="T82" fmla="*/ 681 w 860"/>
                <a:gd name="T83" fmla="*/ 787 h 1132"/>
                <a:gd name="T84" fmla="*/ 647 w 860"/>
                <a:gd name="T85" fmla="*/ 722 h 1132"/>
                <a:gd name="T86" fmla="*/ 580 w 860"/>
                <a:gd name="T87" fmla="*/ 677 h 1132"/>
                <a:gd name="T88" fmla="*/ 491 w 860"/>
                <a:gd name="T89" fmla="*/ 647 h 1132"/>
                <a:gd name="T90" fmla="*/ 389 w 860"/>
                <a:gd name="T91" fmla="*/ 622 h 1132"/>
                <a:gd name="T92" fmla="*/ 283 w 860"/>
                <a:gd name="T93" fmla="*/ 595 h 1132"/>
                <a:gd name="T94" fmla="*/ 183 w 860"/>
                <a:gd name="T95" fmla="*/ 558 h 1132"/>
                <a:gd name="T96" fmla="*/ 99 w 860"/>
                <a:gd name="T97" fmla="*/ 504 h 1132"/>
                <a:gd name="T98" fmla="*/ 42 w 860"/>
                <a:gd name="T99" fmla="*/ 423 h 1132"/>
                <a:gd name="T100" fmla="*/ 22 w 860"/>
                <a:gd name="T101" fmla="*/ 308 h 1132"/>
                <a:gd name="T102" fmla="*/ 44 w 860"/>
                <a:gd name="T103" fmla="*/ 193 h 1132"/>
                <a:gd name="T104" fmla="*/ 104 w 860"/>
                <a:gd name="T105" fmla="*/ 107 h 1132"/>
                <a:gd name="T106" fmla="*/ 191 w 860"/>
                <a:gd name="T107" fmla="*/ 46 h 1132"/>
                <a:gd name="T108" fmla="*/ 293 w 860"/>
                <a:gd name="T109" fmla="*/ 12 h 1132"/>
                <a:gd name="T110" fmla="*/ 399 w 860"/>
                <a:gd name="T111" fmla="*/ 0 h 1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60" h="1132">
                  <a:moveTo>
                    <a:pt x="399" y="0"/>
                  </a:moveTo>
                  <a:lnTo>
                    <a:pt x="443" y="2"/>
                  </a:lnTo>
                  <a:lnTo>
                    <a:pt x="486" y="5"/>
                  </a:lnTo>
                  <a:lnTo>
                    <a:pt x="527" y="11"/>
                  </a:lnTo>
                  <a:lnTo>
                    <a:pt x="566" y="20"/>
                  </a:lnTo>
                  <a:lnTo>
                    <a:pt x="604" y="31"/>
                  </a:lnTo>
                  <a:lnTo>
                    <a:pt x="639" y="44"/>
                  </a:lnTo>
                  <a:lnTo>
                    <a:pt x="670" y="62"/>
                  </a:lnTo>
                  <a:lnTo>
                    <a:pt x="701" y="82"/>
                  </a:lnTo>
                  <a:lnTo>
                    <a:pt x="727" y="107"/>
                  </a:lnTo>
                  <a:lnTo>
                    <a:pt x="750" y="134"/>
                  </a:lnTo>
                  <a:lnTo>
                    <a:pt x="771" y="167"/>
                  </a:lnTo>
                  <a:lnTo>
                    <a:pt x="788" y="203"/>
                  </a:lnTo>
                  <a:lnTo>
                    <a:pt x="800" y="244"/>
                  </a:lnTo>
                  <a:lnTo>
                    <a:pt x="810" y="290"/>
                  </a:lnTo>
                  <a:lnTo>
                    <a:pt x="815" y="339"/>
                  </a:lnTo>
                  <a:lnTo>
                    <a:pt x="648" y="339"/>
                  </a:lnTo>
                  <a:lnTo>
                    <a:pt x="644" y="307"/>
                  </a:lnTo>
                  <a:lnTo>
                    <a:pt x="634" y="278"/>
                  </a:lnTo>
                  <a:lnTo>
                    <a:pt x="622" y="254"/>
                  </a:lnTo>
                  <a:lnTo>
                    <a:pt x="606" y="231"/>
                  </a:lnTo>
                  <a:lnTo>
                    <a:pt x="588" y="213"/>
                  </a:lnTo>
                  <a:lnTo>
                    <a:pt x="567" y="197"/>
                  </a:lnTo>
                  <a:lnTo>
                    <a:pt x="545" y="184"/>
                  </a:lnTo>
                  <a:lnTo>
                    <a:pt x="520" y="174"/>
                  </a:lnTo>
                  <a:lnTo>
                    <a:pt x="494" y="167"/>
                  </a:lnTo>
                  <a:lnTo>
                    <a:pt x="467" y="162"/>
                  </a:lnTo>
                  <a:lnTo>
                    <a:pt x="441" y="158"/>
                  </a:lnTo>
                  <a:lnTo>
                    <a:pt x="413" y="157"/>
                  </a:lnTo>
                  <a:lnTo>
                    <a:pt x="386" y="158"/>
                  </a:lnTo>
                  <a:lnTo>
                    <a:pt x="358" y="161"/>
                  </a:lnTo>
                  <a:lnTo>
                    <a:pt x="330" y="166"/>
                  </a:lnTo>
                  <a:lnTo>
                    <a:pt x="305" y="172"/>
                  </a:lnTo>
                  <a:lnTo>
                    <a:pt x="279" y="180"/>
                  </a:lnTo>
                  <a:lnTo>
                    <a:pt x="257" y="192"/>
                  </a:lnTo>
                  <a:lnTo>
                    <a:pt x="238" y="207"/>
                  </a:lnTo>
                  <a:lnTo>
                    <a:pt x="221" y="224"/>
                  </a:lnTo>
                  <a:lnTo>
                    <a:pt x="209" y="244"/>
                  </a:lnTo>
                  <a:lnTo>
                    <a:pt x="200" y="268"/>
                  </a:lnTo>
                  <a:lnTo>
                    <a:pt x="198" y="296"/>
                  </a:lnTo>
                  <a:lnTo>
                    <a:pt x="200" y="321"/>
                  </a:lnTo>
                  <a:lnTo>
                    <a:pt x="208" y="344"/>
                  </a:lnTo>
                  <a:lnTo>
                    <a:pt x="220" y="365"/>
                  </a:lnTo>
                  <a:lnTo>
                    <a:pt x="237" y="382"/>
                  </a:lnTo>
                  <a:lnTo>
                    <a:pt x="256" y="397"/>
                  </a:lnTo>
                  <a:lnTo>
                    <a:pt x="279" y="411"/>
                  </a:lnTo>
                  <a:lnTo>
                    <a:pt x="305" y="423"/>
                  </a:lnTo>
                  <a:lnTo>
                    <a:pt x="334" y="434"/>
                  </a:lnTo>
                  <a:lnTo>
                    <a:pt x="364" y="443"/>
                  </a:lnTo>
                  <a:lnTo>
                    <a:pt x="396" y="452"/>
                  </a:lnTo>
                  <a:lnTo>
                    <a:pt x="429" y="460"/>
                  </a:lnTo>
                  <a:lnTo>
                    <a:pt x="461" y="467"/>
                  </a:lnTo>
                  <a:lnTo>
                    <a:pt x="495" y="476"/>
                  </a:lnTo>
                  <a:lnTo>
                    <a:pt x="528" y="484"/>
                  </a:lnTo>
                  <a:lnTo>
                    <a:pt x="565" y="493"/>
                  </a:lnTo>
                  <a:lnTo>
                    <a:pt x="600" y="502"/>
                  </a:lnTo>
                  <a:lnTo>
                    <a:pt x="634" y="513"/>
                  </a:lnTo>
                  <a:lnTo>
                    <a:pt x="667" y="527"/>
                  </a:lnTo>
                  <a:lnTo>
                    <a:pt x="699" y="540"/>
                  </a:lnTo>
                  <a:lnTo>
                    <a:pt x="729" y="556"/>
                  </a:lnTo>
                  <a:lnTo>
                    <a:pt x="757" y="575"/>
                  </a:lnTo>
                  <a:lnTo>
                    <a:pt x="782" y="595"/>
                  </a:lnTo>
                  <a:lnTo>
                    <a:pt x="804" y="620"/>
                  </a:lnTo>
                  <a:lnTo>
                    <a:pt x="823" y="646"/>
                  </a:lnTo>
                  <a:lnTo>
                    <a:pt x="839" y="676"/>
                  </a:lnTo>
                  <a:lnTo>
                    <a:pt x="850" y="711"/>
                  </a:lnTo>
                  <a:lnTo>
                    <a:pt x="857" y="750"/>
                  </a:lnTo>
                  <a:lnTo>
                    <a:pt x="860" y="792"/>
                  </a:lnTo>
                  <a:lnTo>
                    <a:pt x="857" y="838"/>
                  </a:lnTo>
                  <a:lnTo>
                    <a:pt x="850" y="880"/>
                  </a:lnTo>
                  <a:lnTo>
                    <a:pt x="838" y="919"/>
                  </a:lnTo>
                  <a:lnTo>
                    <a:pt x="821" y="954"/>
                  </a:lnTo>
                  <a:lnTo>
                    <a:pt x="801" y="985"/>
                  </a:lnTo>
                  <a:lnTo>
                    <a:pt x="777" y="1013"/>
                  </a:lnTo>
                  <a:lnTo>
                    <a:pt x="750" y="1037"/>
                  </a:lnTo>
                  <a:lnTo>
                    <a:pt x="721" y="1059"/>
                  </a:lnTo>
                  <a:lnTo>
                    <a:pt x="690" y="1077"/>
                  </a:lnTo>
                  <a:lnTo>
                    <a:pt x="656" y="1093"/>
                  </a:lnTo>
                  <a:lnTo>
                    <a:pt x="621" y="1106"/>
                  </a:lnTo>
                  <a:lnTo>
                    <a:pt x="583" y="1116"/>
                  </a:lnTo>
                  <a:lnTo>
                    <a:pt x="545" y="1124"/>
                  </a:lnTo>
                  <a:lnTo>
                    <a:pt x="506" y="1129"/>
                  </a:lnTo>
                  <a:lnTo>
                    <a:pt x="467" y="1132"/>
                  </a:lnTo>
                  <a:lnTo>
                    <a:pt x="429" y="1132"/>
                  </a:lnTo>
                  <a:lnTo>
                    <a:pt x="384" y="1131"/>
                  </a:lnTo>
                  <a:lnTo>
                    <a:pt x="340" y="1128"/>
                  </a:lnTo>
                  <a:lnTo>
                    <a:pt x="299" y="1120"/>
                  </a:lnTo>
                  <a:lnTo>
                    <a:pt x="257" y="1111"/>
                  </a:lnTo>
                  <a:lnTo>
                    <a:pt x="218" y="1097"/>
                  </a:lnTo>
                  <a:lnTo>
                    <a:pt x="182" y="1081"/>
                  </a:lnTo>
                  <a:lnTo>
                    <a:pt x="149" y="1061"/>
                  </a:lnTo>
                  <a:lnTo>
                    <a:pt x="118" y="1038"/>
                  </a:lnTo>
                  <a:lnTo>
                    <a:pt x="90" y="1012"/>
                  </a:lnTo>
                  <a:lnTo>
                    <a:pt x="65" y="980"/>
                  </a:lnTo>
                  <a:lnTo>
                    <a:pt x="44" y="947"/>
                  </a:lnTo>
                  <a:lnTo>
                    <a:pt x="27" y="908"/>
                  </a:lnTo>
                  <a:lnTo>
                    <a:pt x="13" y="865"/>
                  </a:lnTo>
                  <a:lnTo>
                    <a:pt x="5" y="819"/>
                  </a:lnTo>
                  <a:lnTo>
                    <a:pt x="0" y="767"/>
                  </a:lnTo>
                  <a:lnTo>
                    <a:pt x="166" y="767"/>
                  </a:lnTo>
                  <a:lnTo>
                    <a:pt x="171" y="804"/>
                  </a:lnTo>
                  <a:lnTo>
                    <a:pt x="180" y="838"/>
                  </a:lnTo>
                  <a:lnTo>
                    <a:pt x="192" y="867"/>
                  </a:lnTo>
                  <a:lnTo>
                    <a:pt x="209" y="891"/>
                  </a:lnTo>
                  <a:lnTo>
                    <a:pt x="229" y="913"/>
                  </a:lnTo>
                  <a:lnTo>
                    <a:pt x="254" y="931"/>
                  </a:lnTo>
                  <a:lnTo>
                    <a:pt x="279" y="945"/>
                  </a:lnTo>
                  <a:lnTo>
                    <a:pt x="308" y="957"/>
                  </a:lnTo>
                  <a:lnTo>
                    <a:pt x="339" y="966"/>
                  </a:lnTo>
                  <a:lnTo>
                    <a:pt x="372" y="972"/>
                  </a:lnTo>
                  <a:lnTo>
                    <a:pt x="404" y="974"/>
                  </a:lnTo>
                  <a:lnTo>
                    <a:pt x="438" y="976"/>
                  </a:lnTo>
                  <a:lnTo>
                    <a:pt x="463" y="976"/>
                  </a:lnTo>
                  <a:lnTo>
                    <a:pt x="488" y="974"/>
                  </a:lnTo>
                  <a:lnTo>
                    <a:pt x="515" y="971"/>
                  </a:lnTo>
                  <a:lnTo>
                    <a:pt x="540" y="966"/>
                  </a:lnTo>
                  <a:lnTo>
                    <a:pt x="565" y="960"/>
                  </a:lnTo>
                  <a:lnTo>
                    <a:pt x="589" y="951"/>
                  </a:lnTo>
                  <a:lnTo>
                    <a:pt x="611" y="941"/>
                  </a:lnTo>
                  <a:lnTo>
                    <a:pt x="631" y="927"/>
                  </a:lnTo>
                  <a:lnTo>
                    <a:pt x="648" y="912"/>
                  </a:lnTo>
                  <a:lnTo>
                    <a:pt x="663" y="892"/>
                  </a:lnTo>
                  <a:lnTo>
                    <a:pt x="674" y="871"/>
                  </a:lnTo>
                  <a:lnTo>
                    <a:pt x="681" y="844"/>
                  </a:lnTo>
                  <a:lnTo>
                    <a:pt x="684" y="815"/>
                  </a:lnTo>
                  <a:lnTo>
                    <a:pt x="681" y="787"/>
                  </a:lnTo>
                  <a:lnTo>
                    <a:pt x="674" y="762"/>
                  </a:lnTo>
                  <a:lnTo>
                    <a:pt x="662" y="740"/>
                  </a:lnTo>
                  <a:lnTo>
                    <a:pt x="647" y="722"/>
                  </a:lnTo>
                  <a:lnTo>
                    <a:pt x="628" y="705"/>
                  </a:lnTo>
                  <a:lnTo>
                    <a:pt x="606" y="691"/>
                  </a:lnTo>
                  <a:lnTo>
                    <a:pt x="580" y="677"/>
                  </a:lnTo>
                  <a:lnTo>
                    <a:pt x="552" y="667"/>
                  </a:lnTo>
                  <a:lnTo>
                    <a:pt x="523" y="656"/>
                  </a:lnTo>
                  <a:lnTo>
                    <a:pt x="491" y="647"/>
                  </a:lnTo>
                  <a:lnTo>
                    <a:pt x="458" y="639"/>
                  </a:lnTo>
                  <a:lnTo>
                    <a:pt x="424" y="630"/>
                  </a:lnTo>
                  <a:lnTo>
                    <a:pt x="389" y="622"/>
                  </a:lnTo>
                  <a:lnTo>
                    <a:pt x="352" y="613"/>
                  </a:lnTo>
                  <a:lnTo>
                    <a:pt x="317" y="605"/>
                  </a:lnTo>
                  <a:lnTo>
                    <a:pt x="283" y="595"/>
                  </a:lnTo>
                  <a:lnTo>
                    <a:pt x="248" y="585"/>
                  </a:lnTo>
                  <a:lnTo>
                    <a:pt x="215" y="572"/>
                  </a:lnTo>
                  <a:lnTo>
                    <a:pt x="183" y="558"/>
                  </a:lnTo>
                  <a:lnTo>
                    <a:pt x="153" y="542"/>
                  </a:lnTo>
                  <a:lnTo>
                    <a:pt x="125" y="524"/>
                  </a:lnTo>
                  <a:lnTo>
                    <a:pt x="99" y="504"/>
                  </a:lnTo>
                  <a:lnTo>
                    <a:pt x="78" y="480"/>
                  </a:lnTo>
                  <a:lnTo>
                    <a:pt x="58" y="453"/>
                  </a:lnTo>
                  <a:lnTo>
                    <a:pt x="42" y="423"/>
                  </a:lnTo>
                  <a:lnTo>
                    <a:pt x="31" y="389"/>
                  </a:lnTo>
                  <a:lnTo>
                    <a:pt x="24" y="350"/>
                  </a:lnTo>
                  <a:lnTo>
                    <a:pt x="22" y="308"/>
                  </a:lnTo>
                  <a:lnTo>
                    <a:pt x="24" y="267"/>
                  </a:lnTo>
                  <a:lnTo>
                    <a:pt x="31" y="228"/>
                  </a:lnTo>
                  <a:lnTo>
                    <a:pt x="44" y="193"/>
                  </a:lnTo>
                  <a:lnTo>
                    <a:pt x="61" y="161"/>
                  </a:lnTo>
                  <a:lnTo>
                    <a:pt x="80" y="132"/>
                  </a:lnTo>
                  <a:lnTo>
                    <a:pt x="104" y="107"/>
                  </a:lnTo>
                  <a:lnTo>
                    <a:pt x="130" y="84"/>
                  </a:lnTo>
                  <a:lnTo>
                    <a:pt x="159" y="63"/>
                  </a:lnTo>
                  <a:lnTo>
                    <a:pt x="191" y="46"/>
                  </a:lnTo>
                  <a:lnTo>
                    <a:pt x="223" y="32"/>
                  </a:lnTo>
                  <a:lnTo>
                    <a:pt x="257" y="21"/>
                  </a:lnTo>
                  <a:lnTo>
                    <a:pt x="293" y="12"/>
                  </a:lnTo>
                  <a:lnTo>
                    <a:pt x="328" y="6"/>
                  </a:lnTo>
                  <a:lnTo>
                    <a:pt x="364" y="2"/>
                  </a:lnTo>
                  <a:lnTo>
                    <a:pt x="3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5A798A8B-D7EA-45A3-A6EA-FE7D7EDD554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46801" y="4554538"/>
              <a:ext cx="434975" cy="479425"/>
            </a:xfrm>
            <a:custGeom>
              <a:avLst/>
              <a:gdLst>
                <a:gd name="T0" fmla="*/ 621 w 1095"/>
                <a:gd name="T1" fmla="*/ 1 h 1208"/>
                <a:gd name="T2" fmla="*/ 664 w 1095"/>
                <a:gd name="T3" fmla="*/ 18 h 1208"/>
                <a:gd name="T4" fmla="*/ 709 w 1095"/>
                <a:gd name="T5" fmla="*/ 67 h 1208"/>
                <a:gd name="T6" fmla="*/ 947 w 1095"/>
                <a:gd name="T7" fmla="*/ 353 h 1208"/>
                <a:gd name="T8" fmla="*/ 1027 w 1095"/>
                <a:gd name="T9" fmla="*/ 469 h 1208"/>
                <a:gd name="T10" fmla="*/ 1076 w 1095"/>
                <a:gd name="T11" fmla="*/ 580 h 1208"/>
                <a:gd name="T12" fmla="*/ 1095 w 1095"/>
                <a:gd name="T13" fmla="*/ 687 h 1208"/>
                <a:gd name="T14" fmla="*/ 1090 w 1095"/>
                <a:gd name="T15" fmla="*/ 786 h 1208"/>
                <a:gd name="T16" fmla="*/ 1064 w 1095"/>
                <a:gd name="T17" fmla="*/ 877 h 1208"/>
                <a:gd name="T18" fmla="*/ 1020 w 1095"/>
                <a:gd name="T19" fmla="*/ 959 h 1208"/>
                <a:gd name="T20" fmla="*/ 962 w 1095"/>
                <a:gd name="T21" fmla="*/ 1032 h 1208"/>
                <a:gd name="T22" fmla="*/ 892 w 1095"/>
                <a:gd name="T23" fmla="*/ 1093 h 1208"/>
                <a:gd name="T24" fmla="*/ 817 w 1095"/>
                <a:gd name="T25" fmla="*/ 1142 h 1208"/>
                <a:gd name="T26" fmla="*/ 738 w 1095"/>
                <a:gd name="T27" fmla="*/ 1177 h 1208"/>
                <a:gd name="T28" fmla="*/ 630 w 1095"/>
                <a:gd name="T29" fmla="*/ 1202 h 1208"/>
                <a:gd name="T30" fmla="*/ 498 w 1095"/>
                <a:gd name="T31" fmla="*/ 1207 h 1208"/>
                <a:gd name="T32" fmla="*/ 374 w 1095"/>
                <a:gd name="T33" fmla="*/ 1187 h 1208"/>
                <a:gd name="T34" fmla="*/ 261 w 1095"/>
                <a:gd name="T35" fmla="*/ 1144 h 1208"/>
                <a:gd name="T36" fmla="*/ 162 w 1095"/>
                <a:gd name="T37" fmla="*/ 1080 h 1208"/>
                <a:gd name="T38" fmla="*/ 82 w 1095"/>
                <a:gd name="T39" fmla="*/ 998 h 1208"/>
                <a:gd name="T40" fmla="*/ 22 w 1095"/>
                <a:gd name="T41" fmla="*/ 901 h 1208"/>
                <a:gd name="T42" fmla="*/ 25 w 1095"/>
                <a:gd name="T43" fmla="*/ 883 h 1208"/>
                <a:gd name="T44" fmla="*/ 90 w 1095"/>
                <a:gd name="T45" fmla="*/ 940 h 1208"/>
                <a:gd name="T46" fmla="*/ 170 w 1095"/>
                <a:gd name="T47" fmla="*/ 982 h 1208"/>
                <a:gd name="T48" fmla="*/ 258 w 1095"/>
                <a:gd name="T49" fmla="*/ 1009 h 1208"/>
                <a:gd name="T50" fmla="*/ 353 w 1095"/>
                <a:gd name="T51" fmla="*/ 1020 h 1208"/>
                <a:gd name="T52" fmla="*/ 447 w 1095"/>
                <a:gd name="T53" fmla="*/ 1015 h 1208"/>
                <a:gd name="T54" fmla="*/ 534 w 1095"/>
                <a:gd name="T55" fmla="*/ 994 h 1208"/>
                <a:gd name="T56" fmla="*/ 612 w 1095"/>
                <a:gd name="T57" fmla="*/ 958 h 1208"/>
                <a:gd name="T58" fmla="*/ 694 w 1095"/>
                <a:gd name="T59" fmla="*/ 894 h 1208"/>
                <a:gd name="T60" fmla="*/ 756 w 1095"/>
                <a:gd name="T61" fmla="*/ 821 h 1208"/>
                <a:gd name="T62" fmla="*/ 796 w 1095"/>
                <a:gd name="T63" fmla="*/ 738 h 1208"/>
                <a:gd name="T64" fmla="*/ 811 w 1095"/>
                <a:gd name="T65" fmla="*/ 652 h 1208"/>
                <a:gd name="T66" fmla="*/ 800 w 1095"/>
                <a:gd name="T67" fmla="*/ 563 h 1208"/>
                <a:gd name="T68" fmla="*/ 761 w 1095"/>
                <a:gd name="T69" fmla="*/ 478 h 1208"/>
                <a:gd name="T70" fmla="*/ 728 w 1095"/>
                <a:gd name="T71" fmla="*/ 433 h 1208"/>
                <a:gd name="T72" fmla="*/ 714 w 1095"/>
                <a:gd name="T73" fmla="*/ 415 h 1208"/>
                <a:gd name="T74" fmla="*/ 687 w 1095"/>
                <a:gd name="T75" fmla="*/ 382 h 1208"/>
                <a:gd name="T76" fmla="*/ 651 w 1095"/>
                <a:gd name="T77" fmla="*/ 340 h 1208"/>
                <a:gd name="T78" fmla="*/ 609 w 1095"/>
                <a:gd name="T79" fmla="*/ 291 h 1208"/>
                <a:gd name="T80" fmla="*/ 567 w 1095"/>
                <a:gd name="T81" fmla="*/ 239 h 1208"/>
                <a:gd name="T82" fmla="*/ 524 w 1095"/>
                <a:gd name="T83" fmla="*/ 188 h 1208"/>
                <a:gd name="T84" fmla="*/ 521 w 1095"/>
                <a:gd name="T85" fmla="*/ 184 h 1208"/>
                <a:gd name="T86" fmla="*/ 515 w 1095"/>
                <a:gd name="T87" fmla="*/ 177 h 1208"/>
                <a:gd name="T88" fmla="*/ 512 w 1095"/>
                <a:gd name="T89" fmla="*/ 175 h 1208"/>
                <a:gd name="T90" fmla="*/ 492 w 1095"/>
                <a:gd name="T91" fmla="*/ 131 h 1208"/>
                <a:gd name="T92" fmla="*/ 494 w 1095"/>
                <a:gd name="T93" fmla="*/ 87 h 1208"/>
                <a:gd name="T94" fmla="*/ 517 w 1095"/>
                <a:gd name="T95" fmla="*/ 44 h 1208"/>
                <a:gd name="T96" fmla="*/ 555 w 1095"/>
                <a:gd name="T97" fmla="*/ 13 h 1208"/>
                <a:gd name="T98" fmla="*/ 600 w 1095"/>
                <a:gd name="T99" fmla="*/ 0 h 1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95" h="1208">
                  <a:moveTo>
                    <a:pt x="600" y="0"/>
                  </a:moveTo>
                  <a:lnTo>
                    <a:pt x="621" y="1"/>
                  </a:lnTo>
                  <a:lnTo>
                    <a:pt x="643" y="7"/>
                  </a:lnTo>
                  <a:lnTo>
                    <a:pt x="664" y="18"/>
                  </a:lnTo>
                  <a:lnTo>
                    <a:pt x="682" y="35"/>
                  </a:lnTo>
                  <a:lnTo>
                    <a:pt x="709" y="67"/>
                  </a:lnTo>
                  <a:lnTo>
                    <a:pt x="694" y="50"/>
                  </a:lnTo>
                  <a:lnTo>
                    <a:pt x="947" y="353"/>
                  </a:lnTo>
                  <a:lnTo>
                    <a:pt x="991" y="411"/>
                  </a:lnTo>
                  <a:lnTo>
                    <a:pt x="1027" y="469"/>
                  </a:lnTo>
                  <a:lnTo>
                    <a:pt x="1055" y="525"/>
                  </a:lnTo>
                  <a:lnTo>
                    <a:pt x="1076" y="580"/>
                  </a:lnTo>
                  <a:lnTo>
                    <a:pt x="1088" y="633"/>
                  </a:lnTo>
                  <a:lnTo>
                    <a:pt x="1095" y="687"/>
                  </a:lnTo>
                  <a:lnTo>
                    <a:pt x="1095" y="737"/>
                  </a:lnTo>
                  <a:lnTo>
                    <a:pt x="1090" y="786"/>
                  </a:lnTo>
                  <a:lnTo>
                    <a:pt x="1079" y="833"/>
                  </a:lnTo>
                  <a:lnTo>
                    <a:pt x="1064" y="877"/>
                  </a:lnTo>
                  <a:lnTo>
                    <a:pt x="1044" y="920"/>
                  </a:lnTo>
                  <a:lnTo>
                    <a:pt x="1020" y="959"/>
                  </a:lnTo>
                  <a:lnTo>
                    <a:pt x="992" y="998"/>
                  </a:lnTo>
                  <a:lnTo>
                    <a:pt x="962" y="1032"/>
                  </a:lnTo>
                  <a:lnTo>
                    <a:pt x="929" y="1064"/>
                  </a:lnTo>
                  <a:lnTo>
                    <a:pt x="892" y="1093"/>
                  </a:lnTo>
                  <a:lnTo>
                    <a:pt x="856" y="1119"/>
                  </a:lnTo>
                  <a:lnTo>
                    <a:pt x="817" y="1142"/>
                  </a:lnTo>
                  <a:lnTo>
                    <a:pt x="778" y="1161"/>
                  </a:lnTo>
                  <a:lnTo>
                    <a:pt x="738" y="1177"/>
                  </a:lnTo>
                  <a:lnTo>
                    <a:pt x="698" y="1189"/>
                  </a:lnTo>
                  <a:lnTo>
                    <a:pt x="630" y="1202"/>
                  </a:lnTo>
                  <a:lnTo>
                    <a:pt x="563" y="1208"/>
                  </a:lnTo>
                  <a:lnTo>
                    <a:pt x="498" y="1207"/>
                  </a:lnTo>
                  <a:lnTo>
                    <a:pt x="434" y="1201"/>
                  </a:lnTo>
                  <a:lnTo>
                    <a:pt x="374" y="1187"/>
                  </a:lnTo>
                  <a:lnTo>
                    <a:pt x="315" y="1168"/>
                  </a:lnTo>
                  <a:lnTo>
                    <a:pt x="261" y="1144"/>
                  </a:lnTo>
                  <a:lnTo>
                    <a:pt x="210" y="1114"/>
                  </a:lnTo>
                  <a:lnTo>
                    <a:pt x="162" y="1080"/>
                  </a:lnTo>
                  <a:lnTo>
                    <a:pt x="120" y="1040"/>
                  </a:lnTo>
                  <a:lnTo>
                    <a:pt x="82" y="998"/>
                  </a:lnTo>
                  <a:lnTo>
                    <a:pt x="49" y="951"/>
                  </a:lnTo>
                  <a:lnTo>
                    <a:pt x="22" y="901"/>
                  </a:lnTo>
                  <a:lnTo>
                    <a:pt x="0" y="848"/>
                  </a:lnTo>
                  <a:lnTo>
                    <a:pt x="25" y="883"/>
                  </a:lnTo>
                  <a:lnTo>
                    <a:pt x="56" y="913"/>
                  </a:lnTo>
                  <a:lnTo>
                    <a:pt x="90" y="940"/>
                  </a:lnTo>
                  <a:lnTo>
                    <a:pt x="128" y="963"/>
                  </a:lnTo>
                  <a:lnTo>
                    <a:pt x="170" y="982"/>
                  </a:lnTo>
                  <a:lnTo>
                    <a:pt x="213" y="997"/>
                  </a:lnTo>
                  <a:lnTo>
                    <a:pt x="258" y="1009"/>
                  </a:lnTo>
                  <a:lnTo>
                    <a:pt x="306" y="1016"/>
                  </a:lnTo>
                  <a:lnTo>
                    <a:pt x="353" y="1020"/>
                  </a:lnTo>
                  <a:lnTo>
                    <a:pt x="399" y="1019"/>
                  </a:lnTo>
                  <a:lnTo>
                    <a:pt x="447" y="1015"/>
                  </a:lnTo>
                  <a:lnTo>
                    <a:pt x="492" y="1006"/>
                  </a:lnTo>
                  <a:lnTo>
                    <a:pt x="534" y="994"/>
                  </a:lnTo>
                  <a:lnTo>
                    <a:pt x="575" y="979"/>
                  </a:lnTo>
                  <a:lnTo>
                    <a:pt x="612" y="958"/>
                  </a:lnTo>
                  <a:lnTo>
                    <a:pt x="655" y="928"/>
                  </a:lnTo>
                  <a:lnTo>
                    <a:pt x="694" y="894"/>
                  </a:lnTo>
                  <a:lnTo>
                    <a:pt x="728" y="858"/>
                  </a:lnTo>
                  <a:lnTo>
                    <a:pt x="756" y="821"/>
                  </a:lnTo>
                  <a:lnTo>
                    <a:pt x="779" y="780"/>
                  </a:lnTo>
                  <a:lnTo>
                    <a:pt x="796" y="738"/>
                  </a:lnTo>
                  <a:lnTo>
                    <a:pt x="806" y="695"/>
                  </a:lnTo>
                  <a:lnTo>
                    <a:pt x="811" y="652"/>
                  </a:lnTo>
                  <a:lnTo>
                    <a:pt x="809" y="608"/>
                  </a:lnTo>
                  <a:lnTo>
                    <a:pt x="800" y="563"/>
                  </a:lnTo>
                  <a:lnTo>
                    <a:pt x="784" y="520"/>
                  </a:lnTo>
                  <a:lnTo>
                    <a:pt x="761" y="478"/>
                  </a:lnTo>
                  <a:lnTo>
                    <a:pt x="731" y="436"/>
                  </a:lnTo>
                  <a:lnTo>
                    <a:pt x="728" y="433"/>
                  </a:lnTo>
                  <a:lnTo>
                    <a:pt x="724" y="426"/>
                  </a:lnTo>
                  <a:lnTo>
                    <a:pt x="714" y="415"/>
                  </a:lnTo>
                  <a:lnTo>
                    <a:pt x="702" y="401"/>
                  </a:lnTo>
                  <a:lnTo>
                    <a:pt x="687" y="382"/>
                  </a:lnTo>
                  <a:lnTo>
                    <a:pt x="670" y="363"/>
                  </a:lnTo>
                  <a:lnTo>
                    <a:pt x="651" y="340"/>
                  </a:lnTo>
                  <a:lnTo>
                    <a:pt x="631" y="316"/>
                  </a:lnTo>
                  <a:lnTo>
                    <a:pt x="609" y="291"/>
                  </a:lnTo>
                  <a:lnTo>
                    <a:pt x="589" y="265"/>
                  </a:lnTo>
                  <a:lnTo>
                    <a:pt x="567" y="239"/>
                  </a:lnTo>
                  <a:lnTo>
                    <a:pt x="545" y="213"/>
                  </a:lnTo>
                  <a:lnTo>
                    <a:pt x="524" y="188"/>
                  </a:lnTo>
                  <a:lnTo>
                    <a:pt x="526" y="189"/>
                  </a:lnTo>
                  <a:lnTo>
                    <a:pt x="521" y="184"/>
                  </a:lnTo>
                  <a:lnTo>
                    <a:pt x="517" y="180"/>
                  </a:lnTo>
                  <a:lnTo>
                    <a:pt x="515" y="177"/>
                  </a:lnTo>
                  <a:lnTo>
                    <a:pt x="513" y="175"/>
                  </a:lnTo>
                  <a:lnTo>
                    <a:pt x="512" y="175"/>
                  </a:lnTo>
                  <a:lnTo>
                    <a:pt x="499" y="154"/>
                  </a:lnTo>
                  <a:lnTo>
                    <a:pt x="492" y="131"/>
                  </a:lnTo>
                  <a:lnTo>
                    <a:pt x="490" y="110"/>
                  </a:lnTo>
                  <a:lnTo>
                    <a:pt x="494" y="87"/>
                  </a:lnTo>
                  <a:lnTo>
                    <a:pt x="502" y="65"/>
                  </a:lnTo>
                  <a:lnTo>
                    <a:pt x="517" y="44"/>
                  </a:lnTo>
                  <a:lnTo>
                    <a:pt x="534" y="28"/>
                  </a:lnTo>
                  <a:lnTo>
                    <a:pt x="555" y="13"/>
                  </a:lnTo>
                  <a:lnTo>
                    <a:pt x="577" y="5"/>
                  </a:lnTo>
                  <a:lnTo>
                    <a:pt x="6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057B2413-3BE6-4531-A992-6CA816B966B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45213" y="4384676"/>
              <a:ext cx="434975" cy="476250"/>
            </a:xfrm>
            <a:custGeom>
              <a:avLst/>
              <a:gdLst>
                <a:gd name="T0" fmla="*/ 599 w 1096"/>
                <a:gd name="T1" fmla="*/ 0 h 1202"/>
                <a:gd name="T2" fmla="*/ 723 w 1096"/>
                <a:gd name="T3" fmla="*/ 21 h 1202"/>
                <a:gd name="T4" fmla="*/ 834 w 1096"/>
                <a:gd name="T5" fmla="*/ 64 h 1202"/>
                <a:gd name="T6" fmla="*/ 933 w 1096"/>
                <a:gd name="T7" fmla="*/ 128 h 1202"/>
                <a:gd name="T8" fmla="*/ 1014 w 1096"/>
                <a:gd name="T9" fmla="*/ 210 h 1202"/>
                <a:gd name="T10" fmla="*/ 1075 w 1096"/>
                <a:gd name="T11" fmla="*/ 307 h 1202"/>
                <a:gd name="T12" fmla="*/ 1071 w 1096"/>
                <a:gd name="T13" fmla="*/ 325 h 1202"/>
                <a:gd name="T14" fmla="*/ 1007 w 1096"/>
                <a:gd name="T15" fmla="*/ 268 h 1202"/>
                <a:gd name="T16" fmla="*/ 927 w 1096"/>
                <a:gd name="T17" fmla="*/ 226 h 1202"/>
                <a:gd name="T18" fmla="*/ 838 w 1096"/>
                <a:gd name="T19" fmla="*/ 199 h 1202"/>
                <a:gd name="T20" fmla="*/ 743 w 1096"/>
                <a:gd name="T21" fmla="*/ 188 h 1202"/>
                <a:gd name="T22" fmla="*/ 650 w 1096"/>
                <a:gd name="T23" fmla="*/ 193 h 1202"/>
                <a:gd name="T24" fmla="*/ 561 w 1096"/>
                <a:gd name="T25" fmla="*/ 214 h 1202"/>
                <a:gd name="T26" fmla="*/ 483 w 1096"/>
                <a:gd name="T27" fmla="*/ 249 h 1202"/>
                <a:gd name="T28" fmla="*/ 401 w 1096"/>
                <a:gd name="T29" fmla="*/ 313 h 1202"/>
                <a:gd name="T30" fmla="*/ 339 w 1096"/>
                <a:gd name="T31" fmla="*/ 388 h 1202"/>
                <a:gd name="T32" fmla="*/ 300 w 1096"/>
                <a:gd name="T33" fmla="*/ 470 h 1202"/>
                <a:gd name="T34" fmla="*/ 285 w 1096"/>
                <a:gd name="T35" fmla="*/ 555 h 1202"/>
                <a:gd name="T36" fmla="*/ 296 w 1096"/>
                <a:gd name="T37" fmla="*/ 643 h 1202"/>
                <a:gd name="T38" fmla="*/ 335 w 1096"/>
                <a:gd name="T39" fmla="*/ 730 h 1202"/>
                <a:gd name="T40" fmla="*/ 367 w 1096"/>
                <a:gd name="T41" fmla="*/ 775 h 1202"/>
                <a:gd name="T42" fmla="*/ 383 w 1096"/>
                <a:gd name="T43" fmla="*/ 793 h 1202"/>
                <a:gd name="T44" fmla="*/ 411 w 1096"/>
                <a:gd name="T45" fmla="*/ 827 h 1202"/>
                <a:gd name="T46" fmla="*/ 447 w 1096"/>
                <a:gd name="T47" fmla="*/ 870 h 1202"/>
                <a:gd name="T48" fmla="*/ 489 w 1096"/>
                <a:gd name="T49" fmla="*/ 921 h 1202"/>
                <a:gd name="T50" fmla="*/ 534 w 1096"/>
                <a:gd name="T51" fmla="*/ 974 h 1202"/>
                <a:gd name="T52" fmla="*/ 523 w 1096"/>
                <a:gd name="T53" fmla="*/ 962 h 1202"/>
                <a:gd name="T54" fmla="*/ 551 w 1096"/>
                <a:gd name="T55" fmla="*/ 996 h 1202"/>
                <a:gd name="T56" fmla="*/ 571 w 1096"/>
                <a:gd name="T57" fmla="*/ 1020 h 1202"/>
                <a:gd name="T58" fmla="*/ 578 w 1096"/>
                <a:gd name="T59" fmla="*/ 1028 h 1202"/>
                <a:gd name="T60" fmla="*/ 599 w 1096"/>
                <a:gd name="T61" fmla="*/ 1071 h 1202"/>
                <a:gd name="T62" fmla="*/ 596 w 1096"/>
                <a:gd name="T63" fmla="*/ 1115 h 1202"/>
                <a:gd name="T64" fmla="*/ 574 w 1096"/>
                <a:gd name="T65" fmla="*/ 1158 h 1202"/>
                <a:gd name="T66" fmla="*/ 536 w 1096"/>
                <a:gd name="T67" fmla="*/ 1189 h 1202"/>
                <a:gd name="T68" fmla="*/ 491 w 1096"/>
                <a:gd name="T69" fmla="*/ 1202 h 1202"/>
                <a:gd name="T70" fmla="*/ 447 w 1096"/>
                <a:gd name="T71" fmla="*/ 1196 h 1202"/>
                <a:gd name="T72" fmla="*/ 409 w 1096"/>
                <a:gd name="T73" fmla="*/ 1168 h 1202"/>
                <a:gd name="T74" fmla="*/ 390 w 1096"/>
                <a:gd name="T75" fmla="*/ 1143 h 1202"/>
                <a:gd name="T76" fmla="*/ 104 w 1096"/>
                <a:gd name="T77" fmla="*/ 796 h 1202"/>
                <a:gd name="T78" fmla="*/ 41 w 1096"/>
                <a:gd name="T79" fmla="*/ 682 h 1202"/>
                <a:gd name="T80" fmla="*/ 7 w 1096"/>
                <a:gd name="T81" fmla="*/ 573 h 1202"/>
                <a:gd name="T82" fmla="*/ 0 w 1096"/>
                <a:gd name="T83" fmla="*/ 471 h 1202"/>
                <a:gd name="T84" fmla="*/ 17 w 1096"/>
                <a:gd name="T85" fmla="*/ 375 h 1202"/>
                <a:gd name="T86" fmla="*/ 52 w 1096"/>
                <a:gd name="T87" fmla="*/ 287 h 1202"/>
                <a:gd name="T88" fmla="*/ 103 w 1096"/>
                <a:gd name="T89" fmla="*/ 210 h 1202"/>
                <a:gd name="T90" fmla="*/ 168 w 1096"/>
                <a:gd name="T91" fmla="*/ 144 h 1202"/>
                <a:gd name="T92" fmla="*/ 240 w 1096"/>
                <a:gd name="T93" fmla="*/ 88 h 1202"/>
                <a:gd name="T94" fmla="*/ 318 w 1096"/>
                <a:gd name="T95" fmla="*/ 47 h 1202"/>
                <a:gd name="T96" fmla="*/ 398 w 1096"/>
                <a:gd name="T97" fmla="*/ 19 h 1202"/>
                <a:gd name="T98" fmla="*/ 533 w 1096"/>
                <a:gd name="T99" fmla="*/ 0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96" h="1202">
                  <a:moveTo>
                    <a:pt x="533" y="0"/>
                  </a:moveTo>
                  <a:lnTo>
                    <a:pt x="599" y="0"/>
                  </a:lnTo>
                  <a:lnTo>
                    <a:pt x="662" y="7"/>
                  </a:lnTo>
                  <a:lnTo>
                    <a:pt x="723" y="21"/>
                  </a:lnTo>
                  <a:lnTo>
                    <a:pt x="780" y="40"/>
                  </a:lnTo>
                  <a:lnTo>
                    <a:pt x="834" y="64"/>
                  </a:lnTo>
                  <a:lnTo>
                    <a:pt x="887" y="94"/>
                  </a:lnTo>
                  <a:lnTo>
                    <a:pt x="933" y="128"/>
                  </a:lnTo>
                  <a:lnTo>
                    <a:pt x="976" y="167"/>
                  </a:lnTo>
                  <a:lnTo>
                    <a:pt x="1014" y="210"/>
                  </a:lnTo>
                  <a:lnTo>
                    <a:pt x="1047" y="256"/>
                  </a:lnTo>
                  <a:lnTo>
                    <a:pt x="1075" y="307"/>
                  </a:lnTo>
                  <a:lnTo>
                    <a:pt x="1096" y="360"/>
                  </a:lnTo>
                  <a:lnTo>
                    <a:pt x="1071" y="325"/>
                  </a:lnTo>
                  <a:lnTo>
                    <a:pt x="1041" y="295"/>
                  </a:lnTo>
                  <a:lnTo>
                    <a:pt x="1007" y="268"/>
                  </a:lnTo>
                  <a:lnTo>
                    <a:pt x="968" y="245"/>
                  </a:lnTo>
                  <a:lnTo>
                    <a:pt x="927" y="226"/>
                  </a:lnTo>
                  <a:lnTo>
                    <a:pt x="883" y="210"/>
                  </a:lnTo>
                  <a:lnTo>
                    <a:pt x="838" y="199"/>
                  </a:lnTo>
                  <a:lnTo>
                    <a:pt x="791" y="192"/>
                  </a:lnTo>
                  <a:lnTo>
                    <a:pt x="743" y="188"/>
                  </a:lnTo>
                  <a:lnTo>
                    <a:pt x="696" y="188"/>
                  </a:lnTo>
                  <a:lnTo>
                    <a:pt x="650" y="193"/>
                  </a:lnTo>
                  <a:lnTo>
                    <a:pt x="605" y="202"/>
                  </a:lnTo>
                  <a:lnTo>
                    <a:pt x="561" y="214"/>
                  </a:lnTo>
                  <a:lnTo>
                    <a:pt x="521" y="229"/>
                  </a:lnTo>
                  <a:lnTo>
                    <a:pt x="483" y="249"/>
                  </a:lnTo>
                  <a:lnTo>
                    <a:pt x="440" y="280"/>
                  </a:lnTo>
                  <a:lnTo>
                    <a:pt x="401" y="313"/>
                  </a:lnTo>
                  <a:lnTo>
                    <a:pt x="368" y="349"/>
                  </a:lnTo>
                  <a:lnTo>
                    <a:pt x="339" y="388"/>
                  </a:lnTo>
                  <a:lnTo>
                    <a:pt x="317" y="427"/>
                  </a:lnTo>
                  <a:lnTo>
                    <a:pt x="300" y="470"/>
                  </a:lnTo>
                  <a:lnTo>
                    <a:pt x="289" y="512"/>
                  </a:lnTo>
                  <a:lnTo>
                    <a:pt x="285" y="555"/>
                  </a:lnTo>
                  <a:lnTo>
                    <a:pt x="287" y="600"/>
                  </a:lnTo>
                  <a:lnTo>
                    <a:pt x="296" y="643"/>
                  </a:lnTo>
                  <a:lnTo>
                    <a:pt x="312" y="687"/>
                  </a:lnTo>
                  <a:lnTo>
                    <a:pt x="335" y="730"/>
                  </a:lnTo>
                  <a:lnTo>
                    <a:pt x="366" y="773"/>
                  </a:lnTo>
                  <a:lnTo>
                    <a:pt x="367" y="775"/>
                  </a:lnTo>
                  <a:lnTo>
                    <a:pt x="373" y="782"/>
                  </a:lnTo>
                  <a:lnTo>
                    <a:pt x="383" y="793"/>
                  </a:lnTo>
                  <a:lnTo>
                    <a:pt x="396" y="809"/>
                  </a:lnTo>
                  <a:lnTo>
                    <a:pt x="411" y="827"/>
                  </a:lnTo>
                  <a:lnTo>
                    <a:pt x="429" y="847"/>
                  </a:lnTo>
                  <a:lnTo>
                    <a:pt x="447" y="870"/>
                  </a:lnTo>
                  <a:lnTo>
                    <a:pt x="468" y="896"/>
                  </a:lnTo>
                  <a:lnTo>
                    <a:pt x="489" y="921"/>
                  </a:lnTo>
                  <a:lnTo>
                    <a:pt x="511" y="948"/>
                  </a:lnTo>
                  <a:lnTo>
                    <a:pt x="534" y="974"/>
                  </a:lnTo>
                  <a:lnTo>
                    <a:pt x="556" y="999"/>
                  </a:lnTo>
                  <a:lnTo>
                    <a:pt x="523" y="962"/>
                  </a:lnTo>
                  <a:lnTo>
                    <a:pt x="538" y="980"/>
                  </a:lnTo>
                  <a:lnTo>
                    <a:pt x="551" y="996"/>
                  </a:lnTo>
                  <a:lnTo>
                    <a:pt x="562" y="1009"/>
                  </a:lnTo>
                  <a:lnTo>
                    <a:pt x="571" y="1020"/>
                  </a:lnTo>
                  <a:lnTo>
                    <a:pt x="577" y="1026"/>
                  </a:lnTo>
                  <a:lnTo>
                    <a:pt x="578" y="1028"/>
                  </a:lnTo>
                  <a:lnTo>
                    <a:pt x="591" y="1049"/>
                  </a:lnTo>
                  <a:lnTo>
                    <a:pt x="599" y="1071"/>
                  </a:lnTo>
                  <a:lnTo>
                    <a:pt x="600" y="1094"/>
                  </a:lnTo>
                  <a:lnTo>
                    <a:pt x="596" y="1115"/>
                  </a:lnTo>
                  <a:lnTo>
                    <a:pt x="588" y="1137"/>
                  </a:lnTo>
                  <a:lnTo>
                    <a:pt x="574" y="1158"/>
                  </a:lnTo>
                  <a:lnTo>
                    <a:pt x="556" y="1176"/>
                  </a:lnTo>
                  <a:lnTo>
                    <a:pt x="536" y="1189"/>
                  </a:lnTo>
                  <a:lnTo>
                    <a:pt x="514" y="1199"/>
                  </a:lnTo>
                  <a:lnTo>
                    <a:pt x="491" y="1202"/>
                  </a:lnTo>
                  <a:lnTo>
                    <a:pt x="469" y="1202"/>
                  </a:lnTo>
                  <a:lnTo>
                    <a:pt x="447" y="1196"/>
                  </a:lnTo>
                  <a:lnTo>
                    <a:pt x="428" y="1184"/>
                  </a:lnTo>
                  <a:lnTo>
                    <a:pt x="409" y="1168"/>
                  </a:lnTo>
                  <a:lnTo>
                    <a:pt x="352" y="1098"/>
                  </a:lnTo>
                  <a:lnTo>
                    <a:pt x="390" y="1143"/>
                  </a:lnTo>
                  <a:lnTo>
                    <a:pt x="149" y="855"/>
                  </a:lnTo>
                  <a:lnTo>
                    <a:pt x="104" y="796"/>
                  </a:lnTo>
                  <a:lnTo>
                    <a:pt x="69" y="739"/>
                  </a:lnTo>
                  <a:lnTo>
                    <a:pt x="41" y="682"/>
                  </a:lnTo>
                  <a:lnTo>
                    <a:pt x="21" y="628"/>
                  </a:lnTo>
                  <a:lnTo>
                    <a:pt x="7" y="573"/>
                  </a:lnTo>
                  <a:lnTo>
                    <a:pt x="1" y="522"/>
                  </a:lnTo>
                  <a:lnTo>
                    <a:pt x="0" y="471"/>
                  </a:lnTo>
                  <a:lnTo>
                    <a:pt x="6" y="421"/>
                  </a:lnTo>
                  <a:lnTo>
                    <a:pt x="17" y="375"/>
                  </a:lnTo>
                  <a:lnTo>
                    <a:pt x="33" y="331"/>
                  </a:lnTo>
                  <a:lnTo>
                    <a:pt x="52" y="287"/>
                  </a:lnTo>
                  <a:lnTo>
                    <a:pt x="77" y="248"/>
                  </a:lnTo>
                  <a:lnTo>
                    <a:pt x="103" y="210"/>
                  </a:lnTo>
                  <a:lnTo>
                    <a:pt x="135" y="175"/>
                  </a:lnTo>
                  <a:lnTo>
                    <a:pt x="168" y="144"/>
                  </a:lnTo>
                  <a:lnTo>
                    <a:pt x="203" y="115"/>
                  </a:lnTo>
                  <a:lnTo>
                    <a:pt x="240" y="88"/>
                  </a:lnTo>
                  <a:lnTo>
                    <a:pt x="279" y="65"/>
                  </a:lnTo>
                  <a:lnTo>
                    <a:pt x="318" y="47"/>
                  </a:lnTo>
                  <a:lnTo>
                    <a:pt x="358" y="31"/>
                  </a:lnTo>
                  <a:lnTo>
                    <a:pt x="398" y="19"/>
                  </a:lnTo>
                  <a:lnTo>
                    <a:pt x="466" y="6"/>
                  </a:lnTo>
                  <a:lnTo>
                    <a:pt x="5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F31B90BE-B762-4410-A631-9FC5C34E28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75563" y="4867276"/>
              <a:ext cx="52388" cy="50800"/>
            </a:xfrm>
            <a:custGeom>
              <a:avLst/>
              <a:gdLst>
                <a:gd name="T0" fmla="*/ 51 w 130"/>
                <a:gd name="T1" fmla="*/ 60 h 128"/>
                <a:gd name="T2" fmla="*/ 70 w 130"/>
                <a:gd name="T3" fmla="*/ 60 h 128"/>
                <a:gd name="T4" fmla="*/ 77 w 130"/>
                <a:gd name="T5" fmla="*/ 59 h 128"/>
                <a:gd name="T6" fmla="*/ 82 w 130"/>
                <a:gd name="T7" fmla="*/ 55 h 128"/>
                <a:gd name="T8" fmla="*/ 83 w 130"/>
                <a:gd name="T9" fmla="*/ 48 h 128"/>
                <a:gd name="T10" fmla="*/ 82 w 130"/>
                <a:gd name="T11" fmla="*/ 42 h 128"/>
                <a:gd name="T12" fmla="*/ 77 w 130"/>
                <a:gd name="T13" fmla="*/ 38 h 128"/>
                <a:gd name="T14" fmla="*/ 71 w 130"/>
                <a:gd name="T15" fmla="*/ 37 h 128"/>
                <a:gd name="T16" fmla="*/ 51 w 130"/>
                <a:gd name="T17" fmla="*/ 37 h 128"/>
                <a:gd name="T18" fmla="*/ 68 w 130"/>
                <a:gd name="T19" fmla="*/ 28 h 128"/>
                <a:gd name="T20" fmla="*/ 89 w 130"/>
                <a:gd name="T21" fmla="*/ 32 h 128"/>
                <a:gd name="T22" fmla="*/ 95 w 130"/>
                <a:gd name="T23" fmla="*/ 48 h 128"/>
                <a:gd name="T24" fmla="*/ 90 w 130"/>
                <a:gd name="T25" fmla="*/ 63 h 128"/>
                <a:gd name="T26" fmla="*/ 76 w 130"/>
                <a:gd name="T27" fmla="*/ 69 h 128"/>
                <a:gd name="T28" fmla="*/ 84 w 130"/>
                <a:gd name="T29" fmla="*/ 101 h 128"/>
                <a:gd name="T30" fmla="*/ 51 w 130"/>
                <a:gd name="T31" fmla="*/ 69 h 128"/>
                <a:gd name="T32" fmla="*/ 40 w 130"/>
                <a:gd name="T33" fmla="*/ 101 h 128"/>
                <a:gd name="T34" fmla="*/ 66 w 130"/>
                <a:gd name="T35" fmla="*/ 11 h 128"/>
                <a:gd name="T36" fmla="*/ 34 w 130"/>
                <a:gd name="T37" fmla="*/ 20 h 128"/>
                <a:gd name="T38" fmla="*/ 16 w 130"/>
                <a:gd name="T39" fmla="*/ 47 h 128"/>
                <a:gd name="T40" fmla="*/ 16 w 130"/>
                <a:gd name="T41" fmla="*/ 82 h 128"/>
                <a:gd name="T42" fmla="*/ 34 w 130"/>
                <a:gd name="T43" fmla="*/ 107 h 128"/>
                <a:gd name="T44" fmla="*/ 66 w 130"/>
                <a:gd name="T45" fmla="*/ 117 h 128"/>
                <a:gd name="T46" fmla="*/ 96 w 130"/>
                <a:gd name="T47" fmla="*/ 107 h 128"/>
                <a:gd name="T48" fmla="*/ 115 w 130"/>
                <a:gd name="T49" fmla="*/ 82 h 128"/>
                <a:gd name="T50" fmla="*/ 115 w 130"/>
                <a:gd name="T51" fmla="*/ 47 h 128"/>
                <a:gd name="T52" fmla="*/ 96 w 130"/>
                <a:gd name="T53" fmla="*/ 20 h 128"/>
                <a:gd name="T54" fmla="*/ 66 w 130"/>
                <a:gd name="T55" fmla="*/ 11 h 128"/>
                <a:gd name="T56" fmla="*/ 85 w 130"/>
                <a:gd name="T57" fmla="*/ 3 h 128"/>
                <a:gd name="T58" fmla="*/ 118 w 130"/>
                <a:gd name="T59" fmla="*/ 25 h 128"/>
                <a:gd name="T60" fmla="*/ 130 w 130"/>
                <a:gd name="T61" fmla="*/ 64 h 128"/>
                <a:gd name="T62" fmla="*/ 118 w 130"/>
                <a:gd name="T63" fmla="*/ 102 h 128"/>
                <a:gd name="T64" fmla="*/ 85 w 130"/>
                <a:gd name="T65" fmla="*/ 125 h 128"/>
                <a:gd name="T66" fmla="*/ 45 w 130"/>
                <a:gd name="T67" fmla="*/ 125 h 128"/>
                <a:gd name="T68" fmla="*/ 13 w 130"/>
                <a:gd name="T69" fmla="*/ 102 h 128"/>
                <a:gd name="T70" fmla="*/ 0 w 130"/>
                <a:gd name="T71" fmla="*/ 64 h 128"/>
                <a:gd name="T72" fmla="*/ 13 w 130"/>
                <a:gd name="T73" fmla="*/ 25 h 128"/>
                <a:gd name="T74" fmla="*/ 45 w 130"/>
                <a:gd name="T75" fmla="*/ 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0" h="128">
                  <a:moveTo>
                    <a:pt x="51" y="37"/>
                  </a:moveTo>
                  <a:lnTo>
                    <a:pt x="51" y="60"/>
                  </a:lnTo>
                  <a:lnTo>
                    <a:pt x="66" y="60"/>
                  </a:lnTo>
                  <a:lnTo>
                    <a:pt x="70" y="60"/>
                  </a:lnTo>
                  <a:lnTo>
                    <a:pt x="73" y="59"/>
                  </a:lnTo>
                  <a:lnTo>
                    <a:pt x="77" y="59"/>
                  </a:lnTo>
                  <a:lnTo>
                    <a:pt x="79" y="56"/>
                  </a:lnTo>
                  <a:lnTo>
                    <a:pt x="82" y="55"/>
                  </a:lnTo>
                  <a:lnTo>
                    <a:pt x="83" y="52"/>
                  </a:lnTo>
                  <a:lnTo>
                    <a:pt x="83" y="48"/>
                  </a:lnTo>
                  <a:lnTo>
                    <a:pt x="83" y="44"/>
                  </a:lnTo>
                  <a:lnTo>
                    <a:pt x="82" y="42"/>
                  </a:lnTo>
                  <a:lnTo>
                    <a:pt x="79" y="40"/>
                  </a:lnTo>
                  <a:lnTo>
                    <a:pt x="77" y="38"/>
                  </a:lnTo>
                  <a:lnTo>
                    <a:pt x="73" y="37"/>
                  </a:lnTo>
                  <a:lnTo>
                    <a:pt x="71" y="37"/>
                  </a:lnTo>
                  <a:lnTo>
                    <a:pt x="67" y="37"/>
                  </a:lnTo>
                  <a:lnTo>
                    <a:pt x="51" y="37"/>
                  </a:lnTo>
                  <a:close/>
                  <a:moveTo>
                    <a:pt x="40" y="28"/>
                  </a:moveTo>
                  <a:lnTo>
                    <a:pt x="68" y="28"/>
                  </a:lnTo>
                  <a:lnTo>
                    <a:pt x="81" y="29"/>
                  </a:lnTo>
                  <a:lnTo>
                    <a:pt x="89" y="32"/>
                  </a:lnTo>
                  <a:lnTo>
                    <a:pt x="94" y="38"/>
                  </a:lnTo>
                  <a:lnTo>
                    <a:pt x="95" y="48"/>
                  </a:lnTo>
                  <a:lnTo>
                    <a:pt x="94" y="56"/>
                  </a:lnTo>
                  <a:lnTo>
                    <a:pt x="90" y="63"/>
                  </a:lnTo>
                  <a:lnTo>
                    <a:pt x="83" y="66"/>
                  </a:lnTo>
                  <a:lnTo>
                    <a:pt x="76" y="69"/>
                  </a:lnTo>
                  <a:lnTo>
                    <a:pt x="98" y="101"/>
                  </a:lnTo>
                  <a:lnTo>
                    <a:pt x="84" y="101"/>
                  </a:lnTo>
                  <a:lnTo>
                    <a:pt x="65" y="69"/>
                  </a:lnTo>
                  <a:lnTo>
                    <a:pt x="51" y="69"/>
                  </a:lnTo>
                  <a:lnTo>
                    <a:pt x="51" y="101"/>
                  </a:lnTo>
                  <a:lnTo>
                    <a:pt x="40" y="101"/>
                  </a:lnTo>
                  <a:lnTo>
                    <a:pt x="40" y="28"/>
                  </a:lnTo>
                  <a:close/>
                  <a:moveTo>
                    <a:pt x="66" y="11"/>
                  </a:moveTo>
                  <a:lnTo>
                    <a:pt x="49" y="13"/>
                  </a:lnTo>
                  <a:lnTo>
                    <a:pt x="34" y="20"/>
                  </a:lnTo>
                  <a:lnTo>
                    <a:pt x="23" y="32"/>
                  </a:lnTo>
                  <a:lnTo>
                    <a:pt x="16" y="47"/>
                  </a:lnTo>
                  <a:lnTo>
                    <a:pt x="14" y="64"/>
                  </a:lnTo>
                  <a:lnTo>
                    <a:pt x="16" y="82"/>
                  </a:lnTo>
                  <a:lnTo>
                    <a:pt x="23" y="96"/>
                  </a:lnTo>
                  <a:lnTo>
                    <a:pt x="34" y="107"/>
                  </a:lnTo>
                  <a:lnTo>
                    <a:pt x="49" y="114"/>
                  </a:lnTo>
                  <a:lnTo>
                    <a:pt x="66" y="117"/>
                  </a:lnTo>
                  <a:lnTo>
                    <a:pt x="82" y="114"/>
                  </a:lnTo>
                  <a:lnTo>
                    <a:pt x="96" y="107"/>
                  </a:lnTo>
                  <a:lnTo>
                    <a:pt x="107" y="96"/>
                  </a:lnTo>
                  <a:lnTo>
                    <a:pt x="115" y="82"/>
                  </a:lnTo>
                  <a:lnTo>
                    <a:pt x="118" y="64"/>
                  </a:lnTo>
                  <a:lnTo>
                    <a:pt x="115" y="47"/>
                  </a:lnTo>
                  <a:lnTo>
                    <a:pt x="107" y="32"/>
                  </a:lnTo>
                  <a:lnTo>
                    <a:pt x="96" y="20"/>
                  </a:lnTo>
                  <a:lnTo>
                    <a:pt x="82" y="13"/>
                  </a:lnTo>
                  <a:lnTo>
                    <a:pt x="66" y="11"/>
                  </a:lnTo>
                  <a:close/>
                  <a:moveTo>
                    <a:pt x="66" y="0"/>
                  </a:moveTo>
                  <a:lnTo>
                    <a:pt x="85" y="3"/>
                  </a:lnTo>
                  <a:lnTo>
                    <a:pt x="104" y="12"/>
                  </a:lnTo>
                  <a:lnTo>
                    <a:pt x="118" y="25"/>
                  </a:lnTo>
                  <a:lnTo>
                    <a:pt x="127" y="43"/>
                  </a:lnTo>
                  <a:lnTo>
                    <a:pt x="130" y="64"/>
                  </a:lnTo>
                  <a:lnTo>
                    <a:pt x="127" y="84"/>
                  </a:lnTo>
                  <a:lnTo>
                    <a:pt x="118" y="102"/>
                  </a:lnTo>
                  <a:lnTo>
                    <a:pt x="104" y="116"/>
                  </a:lnTo>
                  <a:lnTo>
                    <a:pt x="85" y="125"/>
                  </a:lnTo>
                  <a:lnTo>
                    <a:pt x="66" y="128"/>
                  </a:lnTo>
                  <a:lnTo>
                    <a:pt x="45" y="125"/>
                  </a:lnTo>
                  <a:lnTo>
                    <a:pt x="27" y="116"/>
                  </a:lnTo>
                  <a:lnTo>
                    <a:pt x="13" y="102"/>
                  </a:lnTo>
                  <a:lnTo>
                    <a:pt x="4" y="84"/>
                  </a:lnTo>
                  <a:lnTo>
                    <a:pt x="0" y="64"/>
                  </a:lnTo>
                  <a:lnTo>
                    <a:pt x="4" y="43"/>
                  </a:lnTo>
                  <a:lnTo>
                    <a:pt x="13" y="25"/>
                  </a:lnTo>
                  <a:lnTo>
                    <a:pt x="27" y="12"/>
                  </a:lnTo>
                  <a:lnTo>
                    <a:pt x="45" y="3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F574110B-D53B-470A-925D-A3AC852CA0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91301" y="4867276"/>
              <a:ext cx="52388" cy="50800"/>
            </a:xfrm>
            <a:custGeom>
              <a:avLst/>
              <a:gdLst>
                <a:gd name="T0" fmla="*/ 51 w 130"/>
                <a:gd name="T1" fmla="*/ 60 h 128"/>
                <a:gd name="T2" fmla="*/ 69 w 130"/>
                <a:gd name="T3" fmla="*/ 60 h 128"/>
                <a:gd name="T4" fmla="*/ 75 w 130"/>
                <a:gd name="T5" fmla="*/ 59 h 128"/>
                <a:gd name="T6" fmla="*/ 81 w 130"/>
                <a:gd name="T7" fmla="*/ 55 h 128"/>
                <a:gd name="T8" fmla="*/ 82 w 130"/>
                <a:gd name="T9" fmla="*/ 48 h 128"/>
                <a:gd name="T10" fmla="*/ 81 w 130"/>
                <a:gd name="T11" fmla="*/ 42 h 128"/>
                <a:gd name="T12" fmla="*/ 76 w 130"/>
                <a:gd name="T13" fmla="*/ 38 h 128"/>
                <a:gd name="T14" fmla="*/ 70 w 130"/>
                <a:gd name="T15" fmla="*/ 37 h 128"/>
                <a:gd name="T16" fmla="*/ 51 w 130"/>
                <a:gd name="T17" fmla="*/ 37 h 128"/>
                <a:gd name="T18" fmla="*/ 68 w 130"/>
                <a:gd name="T19" fmla="*/ 28 h 128"/>
                <a:gd name="T20" fmla="*/ 88 w 130"/>
                <a:gd name="T21" fmla="*/ 32 h 128"/>
                <a:gd name="T22" fmla="*/ 94 w 130"/>
                <a:gd name="T23" fmla="*/ 48 h 128"/>
                <a:gd name="T24" fmla="*/ 88 w 130"/>
                <a:gd name="T25" fmla="*/ 63 h 128"/>
                <a:gd name="T26" fmla="*/ 75 w 130"/>
                <a:gd name="T27" fmla="*/ 69 h 128"/>
                <a:gd name="T28" fmla="*/ 83 w 130"/>
                <a:gd name="T29" fmla="*/ 101 h 128"/>
                <a:gd name="T30" fmla="*/ 51 w 130"/>
                <a:gd name="T31" fmla="*/ 69 h 128"/>
                <a:gd name="T32" fmla="*/ 40 w 130"/>
                <a:gd name="T33" fmla="*/ 101 h 128"/>
                <a:gd name="T34" fmla="*/ 64 w 130"/>
                <a:gd name="T35" fmla="*/ 11 h 128"/>
                <a:gd name="T36" fmla="*/ 34 w 130"/>
                <a:gd name="T37" fmla="*/ 20 h 128"/>
                <a:gd name="T38" fmla="*/ 14 w 130"/>
                <a:gd name="T39" fmla="*/ 47 h 128"/>
                <a:gd name="T40" fmla="*/ 14 w 130"/>
                <a:gd name="T41" fmla="*/ 82 h 128"/>
                <a:gd name="T42" fmla="*/ 34 w 130"/>
                <a:gd name="T43" fmla="*/ 107 h 128"/>
                <a:gd name="T44" fmla="*/ 64 w 130"/>
                <a:gd name="T45" fmla="*/ 117 h 128"/>
                <a:gd name="T46" fmla="*/ 96 w 130"/>
                <a:gd name="T47" fmla="*/ 107 h 128"/>
                <a:gd name="T48" fmla="*/ 114 w 130"/>
                <a:gd name="T49" fmla="*/ 82 h 128"/>
                <a:gd name="T50" fmla="*/ 114 w 130"/>
                <a:gd name="T51" fmla="*/ 47 h 128"/>
                <a:gd name="T52" fmla="*/ 96 w 130"/>
                <a:gd name="T53" fmla="*/ 20 h 128"/>
                <a:gd name="T54" fmla="*/ 64 w 130"/>
                <a:gd name="T55" fmla="*/ 11 h 128"/>
                <a:gd name="T56" fmla="*/ 85 w 130"/>
                <a:gd name="T57" fmla="*/ 3 h 128"/>
                <a:gd name="T58" fmla="*/ 117 w 130"/>
                <a:gd name="T59" fmla="*/ 25 h 128"/>
                <a:gd name="T60" fmla="*/ 130 w 130"/>
                <a:gd name="T61" fmla="*/ 64 h 128"/>
                <a:gd name="T62" fmla="*/ 117 w 130"/>
                <a:gd name="T63" fmla="*/ 102 h 128"/>
                <a:gd name="T64" fmla="*/ 85 w 130"/>
                <a:gd name="T65" fmla="*/ 125 h 128"/>
                <a:gd name="T66" fmla="*/ 45 w 130"/>
                <a:gd name="T67" fmla="*/ 125 h 128"/>
                <a:gd name="T68" fmla="*/ 12 w 130"/>
                <a:gd name="T69" fmla="*/ 102 h 128"/>
                <a:gd name="T70" fmla="*/ 0 w 130"/>
                <a:gd name="T71" fmla="*/ 64 h 128"/>
                <a:gd name="T72" fmla="*/ 12 w 130"/>
                <a:gd name="T73" fmla="*/ 25 h 128"/>
                <a:gd name="T74" fmla="*/ 45 w 130"/>
                <a:gd name="T75" fmla="*/ 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0" h="128">
                  <a:moveTo>
                    <a:pt x="51" y="37"/>
                  </a:moveTo>
                  <a:lnTo>
                    <a:pt x="51" y="60"/>
                  </a:lnTo>
                  <a:lnTo>
                    <a:pt x="64" y="60"/>
                  </a:lnTo>
                  <a:lnTo>
                    <a:pt x="69" y="60"/>
                  </a:lnTo>
                  <a:lnTo>
                    <a:pt x="73" y="59"/>
                  </a:lnTo>
                  <a:lnTo>
                    <a:pt x="75" y="59"/>
                  </a:lnTo>
                  <a:lnTo>
                    <a:pt x="79" y="56"/>
                  </a:lnTo>
                  <a:lnTo>
                    <a:pt x="81" y="55"/>
                  </a:lnTo>
                  <a:lnTo>
                    <a:pt x="82" y="52"/>
                  </a:lnTo>
                  <a:lnTo>
                    <a:pt x="82" y="48"/>
                  </a:lnTo>
                  <a:lnTo>
                    <a:pt x="82" y="44"/>
                  </a:lnTo>
                  <a:lnTo>
                    <a:pt x="81" y="42"/>
                  </a:lnTo>
                  <a:lnTo>
                    <a:pt x="79" y="40"/>
                  </a:lnTo>
                  <a:lnTo>
                    <a:pt x="76" y="38"/>
                  </a:lnTo>
                  <a:lnTo>
                    <a:pt x="73" y="37"/>
                  </a:lnTo>
                  <a:lnTo>
                    <a:pt x="70" y="37"/>
                  </a:lnTo>
                  <a:lnTo>
                    <a:pt x="66" y="37"/>
                  </a:lnTo>
                  <a:lnTo>
                    <a:pt x="51" y="37"/>
                  </a:lnTo>
                  <a:close/>
                  <a:moveTo>
                    <a:pt x="40" y="28"/>
                  </a:moveTo>
                  <a:lnTo>
                    <a:pt x="68" y="28"/>
                  </a:lnTo>
                  <a:lnTo>
                    <a:pt x="80" y="29"/>
                  </a:lnTo>
                  <a:lnTo>
                    <a:pt x="88" y="32"/>
                  </a:lnTo>
                  <a:lnTo>
                    <a:pt x="93" y="38"/>
                  </a:lnTo>
                  <a:lnTo>
                    <a:pt x="94" y="48"/>
                  </a:lnTo>
                  <a:lnTo>
                    <a:pt x="93" y="56"/>
                  </a:lnTo>
                  <a:lnTo>
                    <a:pt x="88" y="63"/>
                  </a:lnTo>
                  <a:lnTo>
                    <a:pt x="82" y="66"/>
                  </a:lnTo>
                  <a:lnTo>
                    <a:pt x="75" y="69"/>
                  </a:lnTo>
                  <a:lnTo>
                    <a:pt x="96" y="101"/>
                  </a:lnTo>
                  <a:lnTo>
                    <a:pt x="83" y="101"/>
                  </a:lnTo>
                  <a:lnTo>
                    <a:pt x="64" y="69"/>
                  </a:lnTo>
                  <a:lnTo>
                    <a:pt x="51" y="69"/>
                  </a:lnTo>
                  <a:lnTo>
                    <a:pt x="51" y="101"/>
                  </a:lnTo>
                  <a:lnTo>
                    <a:pt x="40" y="101"/>
                  </a:lnTo>
                  <a:lnTo>
                    <a:pt x="40" y="28"/>
                  </a:lnTo>
                  <a:close/>
                  <a:moveTo>
                    <a:pt x="64" y="11"/>
                  </a:moveTo>
                  <a:lnTo>
                    <a:pt x="48" y="13"/>
                  </a:lnTo>
                  <a:lnTo>
                    <a:pt x="34" y="20"/>
                  </a:lnTo>
                  <a:lnTo>
                    <a:pt x="22" y="32"/>
                  </a:lnTo>
                  <a:lnTo>
                    <a:pt x="14" y="47"/>
                  </a:lnTo>
                  <a:lnTo>
                    <a:pt x="12" y="64"/>
                  </a:lnTo>
                  <a:lnTo>
                    <a:pt x="14" y="82"/>
                  </a:lnTo>
                  <a:lnTo>
                    <a:pt x="22" y="96"/>
                  </a:lnTo>
                  <a:lnTo>
                    <a:pt x="34" y="107"/>
                  </a:lnTo>
                  <a:lnTo>
                    <a:pt x="48" y="114"/>
                  </a:lnTo>
                  <a:lnTo>
                    <a:pt x="64" y="117"/>
                  </a:lnTo>
                  <a:lnTo>
                    <a:pt x="81" y="114"/>
                  </a:lnTo>
                  <a:lnTo>
                    <a:pt x="96" y="107"/>
                  </a:lnTo>
                  <a:lnTo>
                    <a:pt x="107" y="96"/>
                  </a:lnTo>
                  <a:lnTo>
                    <a:pt x="114" y="82"/>
                  </a:lnTo>
                  <a:lnTo>
                    <a:pt x="116" y="64"/>
                  </a:lnTo>
                  <a:lnTo>
                    <a:pt x="114" y="47"/>
                  </a:lnTo>
                  <a:lnTo>
                    <a:pt x="107" y="32"/>
                  </a:lnTo>
                  <a:lnTo>
                    <a:pt x="96" y="20"/>
                  </a:lnTo>
                  <a:lnTo>
                    <a:pt x="81" y="13"/>
                  </a:lnTo>
                  <a:lnTo>
                    <a:pt x="64" y="11"/>
                  </a:lnTo>
                  <a:close/>
                  <a:moveTo>
                    <a:pt x="64" y="0"/>
                  </a:moveTo>
                  <a:lnTo>
                    <a:pt x="85" y="3"/>
                  </a:lnTo>
                  <a:lnTo>
                    <a:pt x="103" y="12"/>
                  </a:lnTo>
                  <a:lnTo>
                    <a:pt x="117" y="25"/>
                  </a:lnTo>
                  <a:lnTo>
                    <a:pt x="126" y="43"/>
                  </a:lnTo>
                  <a:lnTo>
                    <a:pt x="130" y="64"/>
                  </a:lnTo>
                  <a:lnTo>
                    <a:pt x="126" y="84"/>
                  </a:lnTo>
                  <a:lnTo>
                    <a:pt x="117" y="102"/>
                  </a:lnTo>
                  <a:lnTo>
                    <a:pt x="103" y="116"/>
                  </a:lnTo>
                  <a:lnTo>
                    <a:pt x="85" y="125"/>
                  </a:lnTo>
                  <a:lnTo>
                    <a:pt x="64" y="128"/>
                  </a:lnTo>
                  <a:lnTo>
                    <a:pt x="45" y="125"/>
                  </a:lnTo>
                  <a:lnTo>
                    <a:pt x="26" y="116"/>
                  </a:lnTo>
                  <a:lnTo>
                    <a:pt x="12" y="102"/>
                  </a:lnTo>
                  <a:lnTo>
                    <a:pt x="2" y="84"/>
                  </a:lnTo>
                  <a:lnTo>
                    <a:pt x="0" y="64"/>
                  </a:lnTo>
                  <a:lnTo>
                    <a:pt x="2" y="43"/>
                  </a:lnTo>
                  <a:lnTo>
                    <a:pt x="12" y="25"/>
                  </a:lnTo>
                  <a:lnTo>
                    <a:pt x="26" y="12"/>
                  </a:lnTo>
                  <a:lnTo>
                    <a:pt x="45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3E7E645-E357-49B2-B330-B7CB1992F61F}"/>
              </a:ext>
            </a:extLst>
          </p:cNvPr>
          <p:cNvCxnSpPr/>
          <p:nvPr/>
        </p:nvCxnSpPr>
        <p:spPr>
          <a:xfrm>
            <a:off x="413382" y="2823126"/>
            <a:ext cx="1494923" cy="0"/>
          </a:xfrm>
          <a:prstGeom prst="line">
            <a:avLst/>
          </a:prstGeom>
          <a:ln>
            <a:solidFill>
              <a:srgbClr val="4E3928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ADBCAA23-0AD8-4DF1-8714-1C0884BE440A}"/>
              </a:ext>
            </a:extLst>
          </p:cNvPr>
          <p:cNvSpPr/>
          <p:nvPr/>
        </p:nvSpPr>
        <p:spPr>
          <a:xfrm>
            <a:off x="35963" y="3155914"/>
            <a:ext cx="224976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latin typeface="+mj-lt"/>
              </a:rPr>
              <a:t>Wildtrack</a:t>
            </a:r>
            <a:br>
              <a:rPr lang="pt-BR" dirty="0">
                <a:latin typeface="+mj-lt"/>
              </a:rPr>
            </a:br>
            <a:endParaRPr lang="pt-BR" dirty="0">
              <a:latin typeface="+mj-lt"/>
            </a:endParaRPr>
          </a:p>
          <a:p>
            <a:pPr algn="ctr"/>
            <a:r>
              <a:rPr lang="pt-BR" dirty="0">
                <a:latin typeface="+mj-lt"/>
              </a:rPr>
              <a:t>Detecção não invasiva</a:t>
            </a:r>
            <a:endParaRPr lang="en-US" dirty="0">
              <a:latin typeface="+mj-lt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7882730-E044-498E-8B59-4A868824D809}"/>
              </a:ext>
            </a:extLst>
          </p:cNvPr>
          <p:cNvSpPr txBox="1"/>
          <p:nvPr/>
        </p:nvSpPr>
        <p:spPr>
          <a:xfrm>
            <a:off x="194072" y="127816"/>
            <a:ext cx="193354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>
                <a:solidFill>
                  <a:schemeClr val="bg1"/>
                </a:solidFill>
                <a:latin typeface="+mj-lt"/>
              </a:rPr>
              <a:t>93</a:t>
            </a:r>
            <a:r>
              <a:rPr lang="en-US" sz="6000" dirty="0">
                <a:solidFill>
                  <a:schemeClr val="bg1"/>
                </a:solidFill>
                <a:latin typeface="+mj-lt"/>
              </a:rPr>
              <a:t>%</a:t>
            </a:r>
            <a:endParaRPr lang="en-US" sz="96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3F577ED-E577-4888-ABEF-4C33EB58941E}"/>
              </a:ext>
            </a:extLst>
          </p:cNvPr>
          <p:cNvSpPr txBox="1"/>
          <p:nvPr/>
        </p:nvSpPr>
        <p:spPr>
          <a:xfrm>
            <a:off x="49748" y="1358191"/>
            <a:ext cx="22221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+mj-lt"/>
              </a:rPr>
              <a:t>declínio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na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população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de cheetah no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último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século</a:t>
            </a:r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194" name="Picture 2" descr="https://www.sas.com/content/sascom/en_us/explore/analytics-in-action/impact/wildtrack/jcr:content/par/styledcontainer_da81/image.img.jpg/1533829412864.jpg">
            <a:extLst>
              <a:ext uri="{FF2B5EF4-FFF2-40B4-BE49-F238E27FC236}">
                <a16:creationId xmlns:a16="http://schemas.microsoft.com/office/drawing/2014/main" id="{48773032-987C-43CD-930C-851E908DAF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90"/>
          <a:stretch/>
        </p:blipFill>
        <p:spPr bwMode="auto">
          <a:xfrm>
            <a:off x="2321686" y="3362"/>
            <a:ext cx="6822314" cy="4986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72645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n animal&#10;&#10;Description generated with very high confidence">
            <a:extLst>
              <a:ext uri="{FF2B5EF4-FFF2-40B4-BE49-F238E27FC236}">
                <a16:creationId xmlns:a16="http://schemas.microsoft.com/office/drawing/2014/main" id="{08D1D296-B1CA-4628-A750-44E82E47C57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70" b="15633"/>
          <a:stretch/>
        </p:blipFill>
        <p:spPr>
          <a:xfrm>
            <a:off x="1121930" y="0"/>
            <a:ext cx="8022070" cy="51435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B3BE90A-8A52-4E43-80EB-B4D7595271BA}"/>
              </a:ext>
            </a:extLst>
          </p:cNvPr>
          <p:cNvSpPr/>
          <p:nvPr/>
        </p:nvSpPr>
        <p:spPr>
          <a:xfrm>
            <a:off x="0" y="-14748"/>
            <a:ext cx="9144000" cy="5158248"/>
          </a:xfrm>
          <a:prstGeom prst="rect">
            <a:avLst/>
          </a:prstGeom>
          <a:solidFill>
            <a:schemeClr val="tx1">
              <a:alpha val="3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AA2D941-5D3F-40BD-B41C-4B638B23702D}"/>
              </a:ext>
            </a:extLst>
          </p:cNvPr>
          <p:cNvSpPr/>
          <p:nvPr/>
        </p:nvSpPr>
        <p:spPr>
          <a:xfrm>
            <a:off x="0" y="-9727"/>
            <a:ext cx="2325189" cy="5153227"/>
          </a:xfrm>
          <a:prstGeom prst="rect">
            <a:avLst/>
          </a:prstGeom>
          <a:solidFill>
            <a:srgbClr val="0A080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B932EC-BA84-47A5-9CB7-83314B447562}"/>
              </a:ext>
            </a:extLst>
          </p:cNvPr>
          <p:cNvSpPr txBox="1"/>
          <p:nvPr/>
        </p:nvSpPr>
        <p:spPr>
          <a:xfrm>
            <a:off x="72602" y="1229371"/>
            <a:ext cx="21732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>
                <a:solidFill>
                  <a:schemeClr val="bg1"/>
                </a:solidFill>
                <a:latin typeface="+mj-lt"/>
              </a:rPr>
              <a:t>Jogadores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analisados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para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encontrar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a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próxima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estrela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do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futebol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com I.A. a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cada</a:t>
            </a:r>
            <a:r>
              <a:rPr lang="en-US" b="1" dirty="0">
                <a:solidFill>
                  <a:schemeClr val="bg1"/>
                </a:solidFill>
                <a:latin typeface="+mj-lt"/>
              </a:rPr>
              <a:t> </a:t>
            </a:r>
            <a:r>
              <a:rPr lang="en-US" b="1" dirty="0" err="1">
                <a:solidFill>
                  <a:schemeClr val="bg1"/>
                </a:solidFill>
                <a:latin typeface="+mj-lt"/>
              </a:rPr>
              <a:t>semana</a:t>
            </a:r>
            <a:endParaRPr lang="en-US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07DC92D-D9DD-4E53-9900-F74F28B788F9}"/>
              </a:ext>
            </a:extLst>
          </p:cNvPr>
          <p:cNvSpPr txBox="1"/>
          <p:nvPr/>
        </p:nvSpPr>
        <p:spPr>
          <a:xfrm>
            <a:off x="52178" y="485681"/>
            <a:ext cx="19014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  <a:latin typeface="+mj-lt"/>
              </a:rPr>
              <a:t>90,000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550495C-6BF9-4F1E-AC8A-A50DD9FDB753}"/>
              </a:ext>
            </a:extLst>
          </p:cNvPr>
          <p:cNvGrpSpPr>
            <a:grpSpLocks noChangeAspect="1"/>
          </p:cNvGrpSpPr>
          <p:nvPr/>
        </p:nvGrpSpPr>
        <p:grpSpPr>
          <a:xfrm>
            <a:off x="8076617" y="4591273"/>
            <a:ext cx="842132" cy="352470"/>
            <a:chOff x="6145213" y="4384676"/>
            <a:chExt cx="1582738" cy="649287"/>
          </a:xfrm>
          <a:solidFill>
            <a:schemeClr val="bg1"/>
          </a:solidFill>
        </p:grpSpPr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286333E-04F9-42EE-8BEB-963D59652DF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640513" y="4454526"/>
              <a:ext cx="341313" cy="449263"/>
            </a:xfrm>
            <a:custGeom>
              <a:avLst/>
              <a:gdLst>
                <a:gd name="T0" fmla="*/ 485 w 859"/>
                <a:gd name="T1" fmla="*/ 5 h 1132"/>
                <a:gd name="T2" fmla="*/ 603 w 859"/>
                <a:gd name="T3" fmla="*/ 31 h 1132"/>
                <a:gd name="T4" fmla="*/ 699 w 859"/>
                <a:gd name="T5" fmla="*/ 82 h 1132"/>
                <a:gd name="T6" fmla="*/ 771 w 859"/>
                <a:gd name="T7" fmla="*/ 167 h 1132"/>
                <a:gd name="T8" fmla="*/ 810 w 859"/>
                <a:gd name="T9" fmla="*/ 290 h 1132"/>
                <a:gd name="T10" fmla="*/ 642 w 859"/>
                <a:gd name="T11" fmla="*/ 307 h 1132"/>
                <a:gd name="T12" fmla="*/ 606 w 859"/>
                <a:gd name="T13" fmla="*/ 231 h 1132"/>
                <a:gd name="T14" fmla="*/ 544 w 859"/>
                <a:gd name="T15" fmla="*/ 184 h 1132"/>
                <a:gd name="T16" fmla="*/ 467 w 859"/>
                <a:gd name="T17" fmla="*/ 162 h 1132"/>
                <a:gd name="T18" fmla="*/ 385 w 859"/>
                <a:gd name="T19" fmla="*/ 158 h 1132"/>
                <a:gd name="T20" fmla="*/ 304 w 859"/>
                <a:gd name="T21" fmla="*/ 172 h 1132"/>
                <a:gd name="T22" fmla="*/ 236 w 859"/>
                <a:gd name="T23" fmla="*/ 207 h 1132"/>
                <a:gd name="T24" fmla="*/ 200 w 859"/>
                <a:gd name="T25" fmla="*/ 268 h 1132"/>
                <a:gd name="T26" fmla="*/ 207 w 859"/>
                <a:gd name="T27" fmla="*/ 344 h 1132"/>
                <a:gd name="T28" fmla="*/ 256 w 859"/>
                <a:gd name="T29" fmla="*/ 397 h 1132"/>
                <a:gd name="T30" fmla="*/ 334 w 859"/>
                <a:gd name="T31" fmla="*/ 434 h 1132"/>
                <a:gd name="T32" fmla="*/ 428 w 859"/>
                <a:gd name="T33" fmla="*/ 460 h 1132"/>
                <a:gd name="T34" fmla="*/ 528 w 859"/>
                <a:gd name="T35" fmla="*/ 484 h 1132"/>
                <a:gd name="T36" fmla="*/ 634 w 859"/>
                <a:gd name="T37" fmla="*/ 513 h 1132"/>
                <a:gd name="T38" fmla="*/ 728 w 859"/>
                <a:gd name="T39" fmla="*/ 556 h 1132"/>
                <a:gd name="T40" fmla="*/ 804 w 859"/>
                <a:gd name="T41" fmla="*/ 620 h 1132"/>
                <a:gd name="T42" fmla="*/ 850 w 859"/>
                <a:gd name="T43" fmla="*/ 711 h 1132"/>
                <a:gd name="T44" fmla="*/ 857 w 859"/>
                <a:gd name="T45" fmla="*/ 838 h 1132"/>
                <a:gd name="T46" fmla="*/ 821 w 859"/>
                <a:gd name="T47" fmla="*/ 954 h 1132"/>
                <a:gd name="T48" fmla="*/ 750 w 859"/>
                <a:gd name="T49" fmla="*/ 1037 h 1132"/>
                <a:gd name="T50" fmla="*/ 655 w 859"/>
                <a:gd name="T51" fmla="*/ 1093 h 1132"/>
                <a:gd name="T52" fmla="*/ 545 w 859"/>
                <a:gd name="T53" fmla="*/ 1124 h 1132"/>
                <a:gd name="T54" fmla="*/ 428 w 859"/>
                <a:gd name="T55" fmla="*/ 1132 h 1132"/>
                <a:gd name="T56" fmla="*/ 297 w 859"/>
                <a:gd name="T57" fmla="*/ 1120 h 1132"/>
                <a:gd name="T58" fmla="*/ 182 w 859"/>
                <a:gd name="T59" fmla="*/ 1081 h 1132"/>
                <a:gd name="T60" fmla="*/ 89 w 859"/>
                <a:gd name="T61" fmla="*/ 1012 h 1132"/>
                <a:gd name="T62" fmla="*/ 26 w 859"/>
                <a:gd name="T63" fmla="*/ 908 h 1132"/>
                <a:gd name="T64" fmla="*/ 0 w 859"/>
                <a:gd name="T65" fmla="*/ 767 h 1132"/>
                <a:gd name="T66" fmla="*/ 178 w 859"/>
                <a:gd name="T67" fmla="*/ 838 h 1132"/>
                <a:gd name="T68" fmla="*/ 229 w 859"/>
                <a:gd name="T69" fmla="*/ 913 h 1132"/>
                <a:gd name="T70" fmla="*/ 308 w 859"/>
                <a:gd name="T71" fmla="*/ 957 h 1132"/>
                <a:gd name="T72" fmla="*/ 404 w 859"/>
                <a:gd name="T73" fmla="*/ 974 h 1132"/>
                <a:gd name="T74" fmla="*/ 488 w 859"/>
                <a:gd name="T75" fmla="*/ 974 h 1132"/>
                <a:gd name="T76" fmla="*/ 564 w 859"/>
                <a:gd name="T77" fmla="*/ 960 h 1132"/>
                <a:gd name="T78" fmla="*/ 630 w 859"/>
                <a:gd name="T79" fmla="*/ 927 h 1132"/>
                <a:gd name="T80" fmla="*/ 674 w 859"/>
                <a:gd name="T81" fmla="*/ 871 h 1132"/>
                <a:gd name="T82" fmla="*/ 681 w 859"/>
                <a:gd name="T83" fmla="*/ 787 h 1132"/>
                <a:gd name="T84" fmla="*/ 647 w 859"/>
                <a:gd name="T85" fmla="*/ 722 h 1132"/>
                <a:gd name="T86" fmla="*/ 580 w 859"/>
                <a:gd name="T87" fmla="*/ 677 h 1132"/>
                <a:gd name="T88" fmla="*/ 490 w 859"/>
                <a:gd name="T89" fmla="*/ 647 h 1132"/>
                <a:gd name="T90" fmla="*/ 387 w 859"/>
                <a:gd name="T91" fmla="*/ 622 h 1132"/>
                <a:gd name="T92" fmla="*/ 281 w 859"/>
                <a:gd name="T93" fmla="*/ 595 h 1132"/>
                <a:gd name="T94" fmla="*/ 183 w 859"/>
                <a:gd name="T95" fmla="*/ 558 h 1132"/>
                <a:gd name="T96" fmla="*/ 99 w 859"/>
                <a:gd name="T97" fmla="*/ 504 h 1132"/>
                <a:gd name="T98" fmla="*/ 42 w 859"/>
                <a:gd name="T99" fmla="*/ 423 h 1132"/>
                <a:gd name="T100" fmla="*/ 21 w 859"/>
                <a:gd name="T101" fmla="*/ 308 h 1132"/>
                <a:gd name="T102" fmla="*/ 43 w 859"/>
                <a:gd name="T103" fmla="*/ 193 h 1132"/>
                <a:gd name="T104" fmla="*/ 103 w 859"/>
                <a:gd name="T105" fmla="*/ 107 h 1132"/>
                <a:gd name="T106" fmla="*/ 190 w 859"/>
                <a:gd name="T107" fmla="*/ 46 h 1132"/>
                <a:gd name="T108" fmla="*/ 292 w 859"/>
                <a:gd name="T109" fmla="*/ 12 h 1132"/>
                <a:gd name="T110" fmla="*/ 399 w 859"/>
                <a:gd name="T111" fmla="*/ 0 h 1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59" h="1132">
                  <a:moveTo>
                    <a:pt x="399" y="0"/>
                  </a:moveTo>
                  <a:lnTo>
                    <a:pt x="443" y="2"/>
                  </a:lnTo>
                  <a:lnTo>
                    <a:pt x="485" y="5"/>
                  </a:lnTo>
                  <a:lnTo>
                    <a:pt x="527" y="11"/>
                  </a:lnTo>
                  <a:lnTo>
                    <a:pt x="566" y="20"/>
                  </a:lnTo>
                  <a:lnTo>
                    <a:pt x="603" y="31"/>
                  </a:lnTo>
                  <a:lnTo>
                    <a:pt x="637" y="44"/>
                  </a:lnTo>
                  <a:lnTo>
                    <a:pt x="670" y="62"/>
                  </a:lnTo>
                  <a:lnTo>
                    <a:pt x="699" y="82"/>
                  </a:lnTo>
                  <a:lnTo>
                    <a:pt x="726" y="107"/>
                  </a:lnTo>
                  <a:lnTo>
                    <a:pt x="750" y="134"/>
                  </a:lnTo>
                  <a:lnTo>
                    <a:pt x="771" y="167"/>
                  </a:lnTo>
                  <a:lnTo>
                    <a:pt x="787" y="203"/>
                  </a:lnTo>
                  <a:lnTo>
                    <a:pt x="800" y="244"/>
                  </a:lnTo>
                  <a:lnTo>
                    <a:pt x="810" y="290"/>
                  </a:lnTo>
                  <a:lnTo>
                    <a:pt x="815" y="339"/>
                  </a:lnTo>
                  <a:lnTo>
                    <a:pt x="648" y="339"/>
                  </a:lnTo>
                  <a:lnTo>
                    <a:pt x="642" y="307"/>
                  </a:lnTo>
                  <a:lnTo>
                    <a:pt x="634" y="278"/>
                  </a:lnTo>
                  <a:lnTo>
                    <a:pt x="621" y="254"/>
                  </a:lnTo>
                  <a:lnTo>
                    <a:pt x="606" y="231"/>
                  </a:lnTo>
                  <a:lnTo>
                    <a:pt x="587" y="213"/>
                  </a:lnTo>
                  <a:lnTo>
                    <a:pt x="567" y="197"/>
                  </a:lnTo>
                  <a:lnTo>
                    <a:pt x="544" y="184"/>
                  </a:lnTo>
                  <a:lnTo>
                    <a:pt x="519" y="174"/>
                  </a:lnTo>
                  <a:lnTo>
                    <a:pt x="494" y="167"/>
                  </a:lnTo>
                  <a:lnTo>
                    <a:pt x="467" y="162"/>
                  </a:lnTo>
                  <a:lnTo>
                    <a:pt x="440" y="158"/>
                  </a:lnTo>
                  <a:lnTo>
                    <a:pt x="412" y="157"/>
                  </a:lnTo>
                  <a:lnTo>
                    <a:pt x="385" y="158"/>
                  </a:lnTo>
                  <a:lnTo>
                    <a:pt x="358" y="161"/>
                  </a:lnTo>
                  <a:lnTo>
                    <a:pt x="330" y="166"/>
                  </a:lnTo>
                  <a:lnTo>
                    <a:pt x="304" y="172"/>
                  </a:lnTo>
                  <a:lnTo>
                    <a:pt x="279" y="180"/>
                  </a:lnTo>
                  <a:lnTo>
                    <a:pt x="257" y="192"/>
                  </a:lnTo>
                  <a:lnTo>
                    <a:pt x="236" y="207"/>
                  </a:lnTo>
                  <a:lnTo>
                    <a:pt x="221" y="224"/>
                  </a:lnTo>
                  <a:lnTo>
                    <a:pt x="208" y="244"/>
                  </a:lnTo>
                  <a:lnTo>
                    <a:pt x="200" y="268"/>
                  </a:lnTo>
                  <a:lnTo>
                    <a:pt x="198" y="296"/>
                  </a:lnTo>
                  <a:lnTo>
                    <a:pt x="200" y="321"/>
                  </a:lnTo>
                  <a:lnTo>
                    <a:pt x="207" y="344"/>
                  </a:lnTo>
                  <a:lnTo>
                    <a:pt x="219" y="365"/>
                  </a:lnTo>
                  <a:lnTo>
                    <a:pt x="236" y="382"/>
                  </a:lnTo>
                  <a:lnTo>
                    <a:pt x="256" y="397"/>
                  </a:lnTo>
                  <a:lnTo>
                    <a:pt x="279" y="411"/>
                  </a:lnTo>
                  <a:lnTo>
                    <a:pt x="304" y="423"/>
                  </a:lnTo>
                  <a:lnTo>
                    <a:pt x="334" y="434"/>
                  </a:lnTo>
                  <a:lnTo>
                    <a:pt x="363" y="443"/>
                  </a:lnTo>
                  <a:lnTo>
                    <a:pt x="395" y="452"/>
                  </a:lnTo>
                  <a:lnTo>
                    <a:pt x="428" y="460"/>
                  </a:lnTo>
                  <a:lnTo>
                    <a:pt x="461" y="467"/>
                  </a:lnTo>
                  <a:lnTo>
                    <a:pt x="495" y="476"/>
                  </a:lnTo>
                  <a:lnTo>
                    <a:pt x="528" y="484"/>
                  </a:lnTo>
                  <a:lnTo>
                    <a:pt x="564" y="493"/>
                  </a:lnTo>
                  <a:lnTo>
                    <a:pt x="600" y="502"/>
                  </a:lnTo>
                  <a:lnTo>
                    <a:pt x="634" y="513"/>
                  </a:lnTo>
                  <a:lnTo>
                    <a:pt x="666" y="527"/>
                  </a:lnTo>
                  <a:lnTo>
                    <a:pt x="698" y="540"/>
                  </a:lnTo>
                  <a:lnTo>
                    <a:pt x="728" y="556"/>
                  </a:lnTo>
                  <a:lnTo>
                    <a:pt x="756" y="575"/>
                  </a:lnTo>
                  <a:lnTo>
                    <a:pt x="782" y="595"/>
                  </a:lnTo>
                  <a:lnTo>
                    <a:pt x="804" y="620"/>
                  </a:lnTo>
                  <a:lnTo>
                    <a:pt x="823" y="646"/>
                  </a:lnTo>
                  <a:lnTo>
                    <a:pt x="838" y="676"/>
                  </a:lnTo>
                  <a:lnTo>
                    <a:pt x="850" y="711"/>
                  </a:lnTo>
                  <a:lnTo>
                    <a:pt x="857" y="750"/>
                  </a:lnTo>
                  <a:lnTo>
                    <a:pt x="859" y="792"/>
                  </a:lnTo>
                  <a:lnTo>
                    <a:pt x="857" y="838"/>
                  </a:lnTo>
                  <a:lnTo>
                    <a:pt x="849" y="880"/>
                  </a:lnTo>
                  <a:lnTo>
                    <a:pt x="838" y="919"/>
                  </a:lnTo>
                  <a:lnTo>
                    <a:pt x="821" y="954"/>
                  </a:lnTo>
                  <a:lnTo>
                    <a:pt x="801" y="985"/>
                  </a:lnTo>
                  <a:lnTo>
                    <a:pt x="777" y="1013"/>
                  </a:lnTo>
                  <a:lnTo>
                    <a:pt x="750" y="1037"/>
                  </a:lnTo>
                  <a:lnTo>
                    <a:pt x="721" y="1059"/>
                  </a:lnTo>
                  <a:lnTo>
                    <a:pt x="689" y="1077"/>
                  </a:lnTo>
                  <a:lnTo>
                    <a:pt x="655" y="1093"/>
                  </a:lnTo>
                  <a:lnTo>
                    <a:pt x="619" y="1106"/>
                  </a:lnTo>
                  <a:lnTo>
                    <a:pt x="583" y="1116"/>
                  </a:lnTo>
                  <a:lnTo>
                    <a:pt x="545" y="1124"/>
                  </a:lnTo>
                  <a:lnTo>
                    <a:pt x="506" y="1129"/>
                  </a:lnTo>
                  <a:lnTo>
                    <a:pt x="467" y="1132"/>
                  </a:lnTo>
                  <a:lnTo>
                    <a:pt x="428" y="1132"/>
                  </a:lnTo>
                  <a:lnTo>
                    <a:pt x="383" y="1131"/>
                  </a:lnTo>
                  <a:lnTo>
                    <a:pt x="340" y="1128"/>
                  </a:lnTo>
                  <a:lnTo>
                    <a:pt x="297" y="1120"/>
                  </a:lnTo>
                  <a:lnTo>
                    <a:pt x="257" y="1111"/>
                  </a:lnTo>
                  <a:lnTo>
                    <a:pt x="218" y="1097"/>
                  </a:lnTo>
                  <a:lnTo>
                    <a:pt x="182" y="1081"/>
                  </a:lnTo>
                  <a:lnTo>
                    <a:pt x="148" y="1061"/>
                  </a:lnTo>
                  <a:lnTo>
                    <a:pt x="117" y="1038"/>
                  </a:lnTo>
                  <a:lnTo>
                    <a:pt x="89" y="1012"/>
                  </a:lnTo>
                  <a:lnTo>
                    <a:pt x="65" y="980"/>
                  </a:lnTo>
                  <a:lnTo>
                    <a:pt x="43" y="947"/>
                  </a:lnTo>
                  <a:lnTo>
                    <a:pt x="26" y="908"/>
                  </a:lnTo>
                  <a:lnTo>
                    <a:pt x="13" y="865"/>
                  </a:lnTo>
                  <a:lnTo>
                    <a:pt x="4" y="819"/>
                  </a:lnTo>
                  <a:lnTo>
                    <a:pt x="0" y="767"/>
                  </a:lnTo>
                  <a:lnTo>
                    <a:pt x="166" y="767"/>
                  </a:lnTo>
                  <a:lnTo>
                    <a:pt x="170" y="804"/>
                  </a:lnTo>
                  <a:lnTo>
                    <a:pt x="178" y="838"/>
                  </a:lnTo>
                  <a:lnTo>
                    <a:pt x="191" y="867"/>
                  </a:lnTo>
                  <a:lnTo>
                    <a:pt x="208" y="891"/>
                  </a:lnTo>
                  <a:lnTo>
                    <a:pt x="229" y="913"/>
                  </a:lnTo>
                  <a:lnTo>
                    <a:pt x="253" y="931"/>
                  </a:lnTo>
                  <a:lnTo>
                    <a:pt x="279" y="945"/>
                  </a:lnTo>
                  <a:lnTo>
                    <a:pt x="308" y="957"/>
                  </a:lnTo>
                  <a:lnTo>
                    <a:pt x="338" y="966"/>
                  </a:lnTo>
                  <a:lnTo>
                    <a:pt x="371" y="972"/>
                  </a:lnTo>
                  <a:lnTo>
                    <a:pt x="404" y="974"/>
                  </a:lnTo>
                  <a:lnTo>
                    <a:pt x="438" y="976"/>
                  </a:lnTo>
                  <a:lnTo>
                    <a:pt x="462" y="976"/>
                  </a:lnTo>
                  <a:lnTo>
                    <a:pt x="488" y="974"/>
                  </a:lnTo>
                  <a:lnTo>
                    <a:pt x="513" y="971"/>
                  </a:lnTo>
                  <a:lnTo>
                    <a:pt x="539" y="966"/>
                  </a:lnTo>
                  <a:lnTo>
                    <a:pt x="564" y="960"/>
                  </a:lnTo>
                  <a:lnTo>
                    <a:pt x="589" y="951"/>
                  </a:lnTo>
                  <a:lnTo>
                    <a:pt x="610" y="941"/>
                  </a:lnTo>
                  <a:lnTo>
                    <a:pt x="630" y="927"/>
                  </a:lnTo>
                  <a:lnTo>
                    <a:pt x="648" y="912"/>
                  </a:lnTo>
                  <a:lnTo>
                    <a:pt x="663" y="892"/>
                  </a:lnTo>
                  <a:lnTo>
                    <a:pt x="674" y="871"/>
                  </a:lnTo>
                  <a:lnTo>
                    <a:pt x="681" y="844"/>
                  </a:lnTo>
                  <a:lnTo>
                    <a:pt x="683" y="815"/>
                  </a:lnTo>
                  <a:lnTo>
                    <a:pt x="681" y="787"/>
                  </a:lnTo>
                  <a:lnTo>
                    <a:pt x="674" y="762"/>
                  </a:lnTo>
                  <a:lnTo>
                    <a:pt x="661" y="740"/>
                  </a:lnTo>
                  <a:lnTo>
                    <a:pt x="647" y="722"/>
                  </a:lnTo>
                  <a:lnTo>
                    <a:pt x="627" y="705"/>
                  </a:lnTo>
                  <a:lnTo>
                    <a:pt x="606" y="691"/>
                  </a:lnTo>
                  <a:lnTo>
                    <a:pt x="580" y="677"/>
                  </a:lnTo>
                  <a:lnTo>
                    <a:pt x="552" y="667"/>
                  </a:lnTo>
                  <a:lnTo>
                    <a:pt x="522" y="656"/>
                  </a:lnTo>
                  <a:lnTo>
                    <a:pt x="490" y="647"/>
                  </a:lnTo>
                  <a:lnTo>
                    <a:pt x="457" y="639"/>
                  </a:lnTo>
                  <a:lnTo>
                    <a:pt x="422" y="630"/>
                  </a:lnTo>
                  <a:lnTo>
                    <a:pt x="387" y="622"/>
                  </a:lnTo>
                  <a:lnTo>
                    <a:pt x="352" y="613"/>
                  </a:lnTo>
                  <a:lnTo>
                    <a:pt x="317" y="605"/>
                  </a:lnTo>
                  <a:lnTo>
                    <a:pt x="281" y="595"/>
                  </a:lnTo>
                  <a:lnTo>
                    <a:pt x="247" y="585"/>
                  </a:lnTo>
                  <a:lnTo>
                    <a:pt x="215" y="572"/>
                  </a:lnTo>
                  <a:lnTo>
                    <a:pt x="183" y="558"/>
                  </a:lnTo>
                  <a:lnTo>
                    <a:pt x="153" y="542"/>
                  </a:lnTo>
                  <a:lnTo>
                    <a:pt x="125" y="524"/>
                  </a:lnTo>
                  <a:lnTo>
                    <a:pt x="99" y="504"/>
                  </a:lnTo>
                  <a:lnTo>
                    <a:pt x="77" y="480"/>
                  </a:lnTo>
                  <a:lnTo>
                    <a:pt x="58" y="453"/>
                  </a:lnTo>
                  <a:lnTo>
                    <a:pt x="42" y="423"/>
                  </a:lnTo>
                  <a:lnTo>
                    <a:pt x="31" y="389"/>
                  </a:lnTo>
                  <a:lnTo>
                    <a:pt x="24" y="350"/>
                  </a:lnTo>
                  <a:lnTo>
                    <a:pt x="21" y="308"/>
                  </a:lnTo>
                  <a:lnTo>
                    <a:pt x="24" y="267"/>
                  </a:lnTo>
                  <a:lnTo>
                    <a:pt x="31" y="228"/>
                  </a:lnTo>
                  <a:lnTo>
                    <a:pt x="43" y="193"/>
                  </a:lnTo>
                  <a:lnTo>
                    <a:pt x="60" y="161"/>
                  </a:lnTo>
                  <a:lnTo>
                    <a:pt x="80" y="132"/>
                  </a:lnTo>
                  <a:lnTo>
                    <a:pt x="103" y="107"/>
                  </a:lnTo>
                  <a:lnTo>
                    <a:pt x="130" y="84"/>
                  </a:lnTo>
                  <a:lnTo>
                    <a:pt x="159" y="63"/>
                  </a:lnTo>
                  <a:lnTo>
                    <a:pt x="190" y="46"/>
                  </a:lnTo>
                  <a:lnTo>
                    <a:pt x="223" y="32"/>
                  </a:lnTo>
                  <a:lnTo>
                    <a:pt x="257" y="21"/>
                  </a:lnTo>
                  <a:lnTo>
                    <a:pt x="292" y="12"/>
                  </a:lnTo>
                  <a:lnTo>
                    <a:pt x="327" y="6"/>
                  </a:lnTo>
                  <a:lnTo>
                    <a:pt x="364" y="2"/>
                  </a:lnTo>
                  <a:lnTo>
                    <a:pt x="3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214AC5B-D84B-48CA-A6F0-ADE5A04093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94526" y="4454526"/>
              <a:ext cx="377825" cy="449263"/>
            </a:xfrm>
            <a:custGeom>
              <a:avLst/>
              <a:gdLst>
                <a:gd name="T0" fmla="*/ 629 w 951"/>
                <a:gd name="T1" fmla="*/ 576 h 1132"/>
                <a:gd name="T2" fmla="*/ 530 w 951"/>
                <a:gd name="T3" fmla="*/ 600 h 1132"/>
                <a:gd name="T4" fmla="*/ 417 w 951"/>
                <a:gd name="T5" fmla="*/ 616 h 1132"/>
                <a:gd name="T6" fmla="*/ 322 w 951"/>
                <a:gd name="T7" fmla="*/ 636 h 1132"/>
                <a:gd name="T8" fmla="*/ 247 w 951"/>
                <a:gd name="T9" fmla="*/ 670 h 1132"/>
                <a:gd name="T10" fmla="*/ 196 w 951"/>
                <a:gd name="T11" fmla="*/ 728 h 1132"/>
                <a:gd name="T12" fmla="*/ 176 w 951"/>
                <a:gd name="T13" fmla="*/ 817 h 1132"/>
                <a:gd name="T14" fmla="*/ 194 w 951"/>
                <a:gd name="T15" fmla="*/ 897 h 1132"/>
                <a:gd name="T16" fmla="*/ 245 w 951"/>
                <a:gd name="T17" fmla="*/ 947 h 1132"/>
                <a:gd name="T18" fmla="*/ 317 w 951"/>
                <a:gd name="T19" fmla="*/ 972 h 1132"/>
                <a:gd name="T20" fmla="*/ 417 w 951"/>
                <a:gd name="T21" fmla="*/ 974 h 1132"/>
                <a:gd name="T22" fmla="*/ 528 w 951"/>
                <a:gd name="T23" fmla="*/ 944 h 1132"/>
                <a:gd name="T24" fmla="*/ 609 w 951"/>
                <a:gd name="T25" fmla="*/ 890 h 1132"/>
                <a:gd name="T26" fmla="*/ 658 w 951"/>
                <a:gd name="T27" fmla="*/ 822 h 1132"/>
                <a:gd name="T28" fmla="*/ 679 w 951"/>
                <a:gd name="T29" fmla="*/ 753 h 1132"/>
                <a:gd name="T30" fmla="*/ 468 w 951"/>
                <a:gd name="T31" fmla="*/ 0 h 1132"/>
                <a:gd name="T32" fmla="*/ 570 w 951"/>
                <a:gd name="T33" fmla="*/ 6 h 1132"/>
                <a:gd name="T34" fmla="*/ 668 w 951"/>
                <a:gd name="T35" fmla="*/ 28 h 1132"/>
                <a:gd name="T36" fmla="*/ 752 w 951"/>
                <a:gd name="T37" fmla="*/ 72 h 1132"/>
                <a:gd name="T38" fmla="*/ 814 w 951"/>
                <a:gd name="T39" fmla="*/ 145 h 1132"/>
                <a:gd name="T40" fmla="*/ 845 w 951"/>
                <a:gd name="T41" fmla="*/ 253 h 1132"/>
                <a:gd name="T42" fmla="*/ 848 w 951"/>
                <a:gd name="T43" fmla="*/ 884 h 1132"/>
                <a:gd name="T44" fmla="*/ 854 w 951"/>
                <a:gd name="T45" fmla="*/ 947 h 1132"/>
                <a:gd name="T46" fmla="*/ 883 w 951"/>
                <a:gd name="T47" fmla="*/ 974 h 1132"/>
                <a:gd name="T48" fmla="*/ 932 w 951"/>
                <a:gd name="T49" fmla="*/ 972 h 1132"/>
                <a:gd name="T50" fmla="*/ 933 w 951"/>
                <a:gd name="T51" fmla="*/ 1114 h 1132"/>
                <a:gd name="T52" fmla="*/ 861 w 951"/>
                <a:gd name="T53" fmla="*/ 1131 h 1132"/>
                <a:gd name="T54" fmla="*/ 779 w 951"/>
                <a:gd name="T55" fmla="*/ 1125 h 1132"/>
                <a:gd name="T56" fmla="*/ 721 w 951"/>
                <a:gd name="T57" fmla="*/ 1083 h 1132"/>
                <a:gd name="T58" fmla="*/ 692 w 951"/>
                <a:gd name="T59" fmla="*/ 1002 h 1132"/>
                <a:gd name="T60" fmla="*/ 616 w 951"/>
                <a:gd name="T61" fmla="*/ 1041 h 1132"/>
                <a:gd name="T62" fmla="*/ 485 w 951"/>
                <a:gd name="T63" fmla="*/ 1111 h 1132"/>
                <a:gd name="T64" fmla="*/ 334 w 951"/>
                <a:gd name="T65" fmla="*/ 1132 h 1132"/>
                <a:gd name="T66" fmla="*/ 222 w 951"/>
                <a:gd name="T67" fmla="*/ 1120 h 1132"/>
                <a:gd name="T68" fmla="*/ 125 w 951"/>
                <a:gd name="T69" fmla="*/ 1082 h 1132"/>
                <a:gd name="T70" fmla="*/ 52 w 951"/>
                <a:gd name="T71" fmla="*/ 1013 h 1132"/>
                <a:gd name="T72" fmla="*/ 9 w 951"/>
                <a:gd name="T73" fmla="*/ 914 h 1132"/>
                <a:gd name="T74" fmla="*/ 1 w 951"/>
                <a:gd name="T75" fmla="*/ 784 h 1132"/>
                <a:gd name="T76" fmla="*/ 33 w 951"/>
                <a:gd name="T77" fmla="*/ 671 h 1132"/>
                <a:gd name="T78" fmla="*/ 94 w 951"/>
                <a:gd name="T79" fmla="*/ 594 h 1132"/>
                <a:gd name="T80" fmla="*/ 176 w 951"/>
                <a:gd name="T81" fmla="*/ 545 h 1132"/>
                <a:gd name="T82" fmla="*/ 273 w 951"/>
                <a:gd name="T83" fmla="*/ 512 h 1132"/>
                <a:gd name="T84" fmla="*/ 381 w 951"/>
                <a:gd name="T85" fmla="*/ 489 h 1132"/>
                <a:gd name="T86" fmla="*/ 491 w 951"/>
                <a:gd name="T87" fmla="*/ 472 h 1132"/>
                <a:gd name="T88" fmla="*/ 582 w 951"/>
                <a:gd name="T89" fmla="*/ 453 h 1132"/>
                <a:gd name="T90" fmla="*/ 647 w 951"/>
                <a:gd name="T91" fmla="*/ 422 h 1132"/>
                <a:gd name="T92" fmla="*/ 680 w 951"/>
                <a:gd name="T93" fmla="*/ 365 h 1132"/>
                <a:gd name="T94" fmla="*/ 675 w 951"/>
                <a:gd name="T95" fmla="*/ 276 h 1132"/>
                <a:gd name="T96" fmla="*/ 638 w 951"/>
                <a:gd name="T97" fmla="*/ 210 h 1132"/>
                <a:gd name="T98" fmla="*/ 578 w 951"/>
                <a:gd name="T99" fmla="*/ 175 h 1132"/>
                <a:gd name="T100" fmla="*/ 506 w 951"/>
                <a:gd name="T101" fmla="*/ 160 h 1132"/>
                <a:gd name="T102" fmla="*/ 423 w 951"/>
                <a:gd name="T103" fmla="*/ 158 h 1132"/>
                <a:gd name="T104" fmla="*/ 332 w 951"/>
                <a:gd name="T105" fmla="*/ 175 h 1132"/>
                <a:gd name="T106" fmla="*/ 261 w 951"/>
                <a:gd name="T107" fmla="*/ 218 h 1132"/>
                <a:gd name="T108" fmla="*/ 216 w 951"/>
                <a:gd name="T109" fmla="*/ 292 h 1132"/>
                <a:gd name="T110" fmla="*/ 39 w 951"/>
                <a:gd name="T111" fmla="*/ 362 h 1132"/>
                <a:gd name="T112" fmla="*/ 66 w 951"/>
                <a:gd name="T113" fmla="*/ 222 h 1132"/>
                <a:gd name="T114" fmla="*/ 129 w 951"/>
                <a:gd name="T115" fmla="*/ 120 h 1132"/>
                <a:gd name="T116" fmla="*/ 222 w 951"/>
                <a:gd name="T117" fmla="*/ 51 h 1132"/>
                <a:gd name="T118" fmla="*/ 338 w 951"/>
                <a:gd name="T119" fmla="*/ 12 h 1132"/>
                <a:gd name="T120" fmla="*/ 468 w 951"/>
                <a:gd name="T121" fmla="*/ 0 h 1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51" h="1132">
                  <a:moveTo>
                    <a:pt x="681" y="550"/>
                  </a:moveTo>
                  <a:lnTo>
                    <a:pt x="657" y="564"/>
                  </a:lnTo>
                  <a:lnTo>
                    <a:pt x="629" y="576"/>
                  </a:lnTo>
                  <a:lnTo>
                    <a:pt x="599" y="586"/>
                  </a:lnTo>
                  <a:lnTo>
                    <a:pt x="565" y="593"/>
                  </a:lnTo>
                  <a:lnTo>
                    <a:pt x="530" y="600"/>
                  </a:lnTo>
                  <a:lnTo>
                    <a:pt x="493" y="605"/>
                  </a:lnTo>
                  <a:lnTo>
                    <a:pt x="455" y="611"/>
                  </a:lnTo>
                  <a:lnTo>
                    <a:pt x="417" y="616"/>
                  </a:lnTo>
                  <a:lnTo>
                    <a:pt x="379" y="622"/>
                  </a:lnTo>
                  <a:lnTo>
                    <a:pt x="350" y="629"/>
                  </a:lnTo>
                  <a:lnTo>
                    <a:pt x="322" y="636"/>
                  </a:lnTo>
                  <a:lnTo>
                    <a:pt x="295" y="646"/>
                  </a:lnTo>
                  <a:lnTo>
                    <a:pt x="270" y="657"/>
                  </a:lnTo>
                  <a:lnTo>
                    <a:pt x="247" y="670"/>
                  </a:lnTo>
                  <a:lnTo>
                    <a:pt x="227" y="686"/>
                  </a:lnTo>
                  <a:lnTo>
                    <a:pt x="209" y="705"/>
                  </a:lnTo>
                  <a:lnTo>
                    <a:pt x="196" y="728"/>
                  </a:lnTo>
                  <a:lnTo>
                    <a:pt x="185" y="753"/>
                  </a:lnTo>
                  <a:lnTo>
                    <a:pt x="177" y="784"/>
                  </a:lnTo>
                  <a:lnTo>
                    <a:pt x="176" y="817"/>
                  </a:lnTo>
                  <a:lnTo>
                    <a:pt x="177" y="848"/>
                  </a:lnTo>
                  <a:lnTo>
                    <a:pt x="185" y="874"/>
                  </a:lnTo>
                  <a:lnTo>
                    <a:pt x="194" y="897"/>
                  </a:lnTo>
                  <a:lnTo>
                    <a:pt x="209" y="916"/>
                  </a:lnTo>
                  <a:lnTo>
                    <a:pt x="226" y="933"/>
                  </a:lnTo>
                  <a:lnTo>
                    <a:pt x="245" y="947"/>
                  </a:lnTo>
                  <a:lnTo>
                    <a:pt x="267" y="957"/>
                  </a:lnTo>
                  <a:lnTo>
                    <a:pt x="292" y="966"/>
                  </a:lnTo>
                  <a:lnTo>
                    <a:pt x="317" y="972"/>
                  </a:lnTo>
                  <a:lnTo>
                    <a:pt x="344" y="974"/>
                  </a:lnTo>
                  <a:lnTo>
                    <a:pt x="372" y="976"/>
                  </a:lnTo>
                  <a:lnTo>
                    <a:pt x="417" y="974"/>
                  </a:lnTo>
                  <a:lnTo>
                    <a:pt x="458" y="967"/>
                  </a:lnTo>
                  <a:lnTo>
                    <a:pt x="496" y="957"/>
                  </a:lnTo>
                  <a:lnTo>
                    <a:pt x="528" y="944"/>
                  </a:lnTo>
                  <a:lnTo>
                    <a:pt x="559" y="929"/>
                  </a:lnTo>
                  <a:lnTo>
                    <a:pt x="585" y="910"/>
                  </a:lnTo>
                  <a:lnTo>
                    <a:pt x="609" y="890"/>
                  </a:lnTo>
                  <a:lnTo>
                    <a:pt x="628" y="869"/>
                  </a:lnTo>
                  <a:lnTo>
                    <a:pt x="645" y="846"/>
                  </a:lnTo>
                  <a:lnTo>
                    <a:pt x="658" y="822"/>
                  </a:lnTo>
                  <a:lnTo>
                    <a:pt x="668" y="799"/>
                  </a:lnTo>
                  <a:lnTo>
                    <a:pt x="675" y="775"/>
                  </a:lnTo>
                  <a:lnTo>
                    <a:pt x="679" y="753"/>
                  </a:lnTo>
                  <a:lnTo>
                    <a:pt x="681" y="732"/>
                  </a:lnTo>
                  <a:lnTo>
                    <a:pt x="681" y="550"/>
                  </a:lnTo>
                  <a:close/>
                  <a:moveTo>
                    <a:pt x="468" y="0"/>
                  </a:moveTo>
                  <a:lnTo>
                    <a:pt x="502" y="2"/>
                  </a:lnTo>
                  <a:lnTo>
                    <a:pt x="536" y="3"/>
                  </a:lnTo>
                  <a:lnTo>
                    <a:pt x="570" y="6"/>
                  </a:lnTo>
                  <a:lnTo>
                    <a:pt x="604" y="11"/>
                  </a:lnTo>
                  <a:lnTo>
                    <a:pt x="636" y="18"/>
                  </a:lnTo>
                  <a:lnTo>
                    <a:pt x="668" y="28"/>
                  </a:lnTo>
                  <a:lnTo>
                    <a:pt x="697" y="40"/>
                  </a:lnTo>
                  <a:lnTo>
                    <a:pt x="725" y="55"/>
                  </a:lnTo>
                  <a:lnTo>
                    <a:pt x="752" y="72"/>
                  </a:lnTo>
                  <a:lnTo>
                    <a:pt x="775" y="93"/>
                  </a:lnTo>
                  <a:lnTo>
                    <a:pt x="796" y="117"/>
                  </a:lnTo>
                  <a:lnTo>
                    <a:pt x="814" y="145"/>
                  </a:lnTo>
                  <a:lnTo>
                    <a:pt x="828" y="177"/>
                  </a:lnTo>
                  <a:lnTo>
                    <a:pt x="838" y="213"/>
                  </a:lnTo>
                  <a:lnTo>
                    <a:pt x="845" y="253"/>
                  </a:lnTo>
                  <a:lnTo>
                    <a:pt x="848" y="298"/>
                  </a:lnTo>
                  <a:lnTo>
                    <a:pt x="848" y="855"/>
                  </a:lnTo>
                  <a:lnTo>
                    <a:pt x="848" y="884"/>
                  </a:lnTo>
                  <a:lnTo>
                    <a:pt x="848" y="909"/>
                  </a:lnTo>
                  <a:lnTo>
                    <a:pt x="850" y="930"/>
                  </a:lnTo>
                  <a:lnTo>
                    <a:pt x="854" y="947"/>
                  </a:lnTo>
                  <a:lnTo>
                    <a:pt x="860" y="960"/>
                  </a:lnTo>
                  <a:lnTo>
                    <a:pt x="870" y="968"/>
                  </a:lnTo>
                  <a:lnTo>
                    <a:pt x="883" y="974"/>
                  </a:lnTo>
                  <a:lnTo>
                    <a:pt x="900" y="976"/>
                  </a:lnTo>
                  <a:lnTo>
                    <a:pt x="915" y="976"/>
                  </a:lnTo>
                  <a:lnTo>
                    <a:pt x="932" y="972"/>
                  </a:lnTo>
                  <a:lnTo>
                    <a:pt x="951" y="966"/>
                  </a:lnTo>
                  <a:lnTo>
                    <a:pt x="951" y="1104"/>
                  </a:lnTo>
                  <a:lnTo>
                    <a:pt x="933" y="1114"/>
                  </a:lnTo>
                  <a:lnTo>
                    <a:pt x="911" y="1122"/>
                  </a:lnTo>
                  <a:lnTo>
                    <a:pt x="888" y="1128"/>
                  </a:lnTo>
                  <a:lnTo>
                    <a:pt x="861" y="1131"/>
                  </a:lnTo>
                  <a:lnTo>
                    <a:pt x="832" y="1132"/>
                  </a:lnTo>
                  <a:lnTo>
                    <a:pt x="804" y="1131"/>
                  </a:lnTo>
                  <a:lnTo>
                    <a:pt x="779" y="1125"/>
                  </a:lnTo>
                  <a:lnTo>
                    <a:pt x="757" y="1116"/>
                  </a:lnTo>
                  <a:lnTo>
                    <a:pt x="737" y="1101"/>
                  </a:lnTo>
                  <a:lnTo>
                    <a:pt x="721" y="1083"/>
                  </a:lnTo>
                  <a:lnTo>
                    <a:pt x="708" y="1061"/>
                  </a:lnTo>
                  <a:lnTo>
                    <a:pt x="698" y="1034"/>
                  </a:lnTo>
                  <a:lnTo>
                    <a:pt x="692" y="1002"/>
                  </a:lnTo>
                  <a:lnTo>
                    <a:pt x="691" y="966"/>
                  </a:lnTo>
                  <a:lnTo>
                    <a:pt x="655" y="1006"/>
                  </a:lnTo>
                  <a:lnTo>
                    <a:pt x="616" y="1041"/>
                  </a:lnTo>
                  <a:lnTo>
                    <a:pt x="575" y="1069"/>
                  </a:lnTo>
                  <a:lnTo>
                    <a:pt x="531" y="1093"/>
                  </a:lnTo>
                  <a:lnTo>
                    <a:pt x="485" y="1111"/>
                  </a:lnTo>
                  <a:lnTo>
                    <a:pt x="436" y="1123"/>
                  </a:lnTo>
                  <a:lnTo>
                    <a:pt x="386" y="1130"/>
                  </a:lnTo>
                  <a:lnTo>
                    <a:pt x="334" y="1132"/>
                  </a:lnTo>
                  <a:lnTo>
                    <a:pt x="295" y="1131"/>
                  </a:lnTo>
                  <a:lnTo>
                    <a:pt x="258" y="1128"/>
                  </a:lnTo>
                  <a:lnTo>
                    <a:pt x="222" y="1120"/>
                  </a:lnTo>
                  <a:lnTo>
                    <a:pt x="187" y="1111"/>
                  </a:lnTo>
                  <a:lnTo>
                    <a:pt x="155" y="1097"/>
                  </a:lnTo>
                  <a:lnTo>
                    <a:pt x="125" y="1082"/>
                  </a:lnTo>
                  <a:lnTo>
                    <a:pt x="98" y="1062"/>
                  </a:lnTo>
                  <a:lnTo>
                    <a:pt x="73" y="1040"/>
                  </a:lnTo>
                  <a:lnTo>
                    <a:pt x="52" y="1013"/>
                  </a:lnTo>
                  <a:lnTo>
                    <a:pt x="34" y="984"/>
                  </a:lnTo>
                  <a:lnTo>
                    <a:pt x="19" y="951"/>
                  </a:lnTo>
                  <a:lnTo>
                    <a:pt x="9" y="914"/>
                  </a:lnTo>
                  <a:lnTo>
                    <a:pt x="1" y="874"/>
                  </a:lnTo>
                  <a:lnTo>
                    <a:pt x="0" y="830"/>
                  </a:lnTo>
                  <a:lnTo>
                    <a:pt x="1" y="784"/>
                  </a:lnTo>
                  <a:lnTo>
                    <a:pt x="9" y="741"/>
                  </a:lnTo>
                  <a:lnTo>
                    <a:pt x="18" y="704"/>
                  </a:lnTo>
                  <a:lnTo>
                    <a:pt x="33" y="671"/>
                  </a:lnTo>
                  <a:lnTo>
                    <a:pt x="50" y="642"/>
                  </a:lnTo>
                  <a:lnTo>
                    <a:pt x="70" y="617"/>
                  </a:lnTo>
                  <a:lnTo>
                    <a:pt x="94" y="594"/>
                  </a:lnTo>
                  <a:lnTo>
                    <a:pt x="119" y="575"/>
                  </a:lnTo>
                  <a:lnTo>
                    <a:pt x="147" y="559"/>
                  </a:lnTo>
                  <a:lnTo>
                    <a:pt x="176" y="545"/>
                  </a:lnTo>
                  <a:lnTo>
                    <a:pt x="208" y="533"/>
                  </a:lnTo>
                  <a:lnTo>
                    <a:pt x="241" y="522"/>
                  </a:lnTo>
                  <a:lnTo>
                    <a:pt x="273" y="512"/>
                  </a:lnTo>
                  <a:lnTo>
                    <a:pt x="307" y="505"/>
                  </a:lnTo>
                  <a:lnTo>
                    <a:pt x="343" y="496"/>
                  </a:lnTo>
                  <a:lnTo>
                    <a:pt x="381" y="489"/>
                  </a:lnTo>
                  <a:lnTo>
                    <a:pt x="419" y="483"/>
                  </a:lnTo>
                  <a:lnTo>
                    <a:pt x="455" y="477"/>
                  </a:lnTo>
                  <a:lnTo>
                    <a:pt x="491" y="472"/>
                  </a:lnTo>
                  <a:lnTo>
                    <a:pt x="523" y="466"/>
                  </a:lnTo>
                  <a:lnTo>
                    <a:pt x="554" y="460"/>
                  </a:lnTo>
                  <a:lnTo>
                    <a:pt x="582" y="453"/>
                  </a:lnTo>
                  <a:lnTo>
                    <a:pt x="606" y="445"/>
                  </a:lnTo>
                  <a:lnTo>
                    <a:pt x="629" y="434"/>
                  </a:lnTo>
                  <a:lnTo>
                    <a:pt x="647" y="422"/>
                  </a:lnTo>
                  <a:lnTo>
                    <a:pt x="662" y="406"/>
                  </a:lnTo>
                  <a:lnTo>
                    <a:pt x="674" y="387"/>
                  </a:lnTo>
                  <a:lnTo>
                    <a:pt x="680" y="365"/>
                  </a:lnTo>
                  <a:lnTo>
                    <a:pt x="683" y="338"/>
                  </a:lnTo>
                  <a:lnTo>
                    <a:pt x="680" y="304"/>
                  </a:lnTo>
                  <a:lnTo>
                    <a:pt x="675" y="276"/>
                  </a:lnTo>
                  <a:lnTo>
                    <a:pt x="666" y="250"/>
                  </a:lnTo>
                  <a:lnTo>
                    <a:pt x="652" y="228"/>
                  </a:lnTo>
                  <a:lnTo>
                    <a:pt x="638" y="210"/>
                  </a:lnTo>
                  <a:lnTo>
                    <a:pt x="619" y="196"/>
                  </a:lnTo>
                  <a:lnTo>
                    <a:pt x="600" y="184"/>
                  </a:lnTo>
                  <a:lnTo>
                    <a:pt x="578" y="175"/>
                  </a:lnTo>
                  <a:lnTo>
                    <a:pt x="555" y="168"/>
                  </a:lnTo>
                  <a:lnTo>
                    <a:pt x="532" y="163"/>
                  </a:lnTo>
                  <a:lnTo>
                    <a:pt x="506" y="160"/>
                  </a:lnTo>
                  <a:lnTo>
                    <a:pt x="482" y="158"/>
                  </a:lnTo>
                  <a:lnTo>
                    <a:pt x="458" y="157"/>
                  </a:lnTo>
                  <a:lnTo>
                    <a:pt x="423" y="158"/>
                  </a:lnTo>
                  <a:lnTo>
                    <a:pt x="391" y="162"/>
                  </a:lnTo>
                  <a:lnTo>
                    <a:pt x="360" y="168"/>
                  </a:lnTo>
                  <a:lnTo>
                    <a:pt x="332" y="175"/>
                  </a:lnTo>
                  <a:lnTo>
                    <a:pt x="305" y="186"/>
                  </a:lnTo>
                  <a:lnTo>
                    <a:pt x="282" y="201"/>
                  </a:lnTo>
                  <a:lnTo>
                    <a:pt x="261" y="218"/>
                  </a:lnTo>
                  <a:lnTo>
                    <a:pt x="243" y="239"/>
                  </a:lnTo>
                  <a:lnTo>
                    <a:pt x="228" y="263"/>
                  </a:lnTo>
                  <a:lnTo>
                    <a:pt x="216" y="292"/>
                  </a:lnTo>
                  <a:lnTo>
                    <a:pt x="209" y="325"/>
                  </a:lnTo>
                  <a:lnTo>
                    <a:pt x="205" y="362"/>
                  </a:lnTo>
                  <a:lnTo>
                    <a:pt x="39" y="362"/>
                  </a:lnTo>
                  <a:lnTo>
                    <a:pt x="43" y="312"/>
                  </a:lnTo>
                  <a:lnTo>
                    <a:pt x="52" y="265"/>
                  </a:lnTo>
                  <a:lnTo>
                    <a:pt x="66" y="222"/>
                  </a:lnTo>
                  <a:lnTo>
                    <a:pt x="83" y="184"/>
                  </a:lnTo>
                  <a:lnTo>
                    <a:pt x="104" y="150"/>
                  </a:lnTo>
                  <a:lnTo>
                    <a:pt x="129" y="120"/>
                  </a:lnTo>
                  <a:lnTo>
                    <a:pt x="157" y="93"/>
                  </a:lnTo>
                  <a:lnTo>
                    <a:pt x="188" y="70"/>
                  </a:lnTo>
                  <a:lnTo>
                    <a:pt x="222" y="51"/>
                  </a:lnTo>
                  <a:lnTo>
                    <a:pt x="259" y="35"/>
                  </a:lnTo>
                  <a:lnTo>
                    <a:pt x="296" y="22"/>
                  </a:lnTo>
                  <a:lnTo>
                    <a:pt x="338" y="12"/>
                  </a:lnTo>
                  <a:lnTo>
                    <a:pt x="379" y="6"/>
                  </a:lnTo>
                  <a:lnTo>
                    <a:pt x="423" y="3"/>
                  </a:lnTo>
                  <a:lnTo>
                    <a:pt x="4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71D7C869-C749-4D8D-95E5-1CA03E9507F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67588" y="4454526"/>
              <a:ext cx="341313" cy="449263"/>
            </a:xfrm>
            <a:custGeom>
              <a:avLst/>
              <a:gdLst>
                <a:gd name="T0" fmla="*/ 486 w 860"/>
                <a:gd name="T1" fmla="*/ 5 h 1132"/>
                <a:gd name="T2" fmla="*/ 604 w 860"/>
                <a:gd name="T3" fmla="*/ 31 h 1132"/>
                <a:gd name="T4" fmla="*/ 701 w 860"/>
                <a:gd name="T5" fmla="*/ 82 h 1132"/>
                <a:gd name="T6" fmla="*/ 771 w 860"/>
                <a:gd name="T7" fmla="*/ 167 h 1132"/>
                <a:gd name="T8" fmla="*/ 810 w 860"/>
                <a:gd name="T9" fmla="*/ 290 h 1132"/>
                <a:gd name="T10" fmla="*/ 644 w 860"/>
                <a:gd name="T11" fmla="*/ 307 h 1132"/>
                <a:gd name="T12" fmla="*/ 606 w 860"/>
                <a:gd name="T13" fmla="*/ 231 h 1132"/>
                <a:gd name="T14" fmla="*/ 545 w 860"/>
                <a:gd name="T15" fmla="*/ 184 h 1132"/>
                <a:gd name="T16" fmla="*/ 467 w 860"/>
                <a:gd name="T17" fmla="*/ 162 h 1132"/>
                <a:gd name="T18" fmla="*/ 386 w 860"/>
                <a:gd name="T19" fmla="*/ 158 h 1132"/>
                <a:gd name="T20" fmla="*/ 305 w 860"/>
                <a:gd name="T21" fmla="*/ 172 h 1132"/>
                <a:gd name="T22" fmla="*/ 238 w 860"/>
                <a:gd name="T23" fmla="*/ 207 h 1132"/>
                <a:gd name="T24" fmla="*/ 200 w 860"/>
                <a:gd name="T25" fmla="*/ 268 h 1132"/>
                <a:gd name="T26" fmla="*/ 208 w 860"/>
                <a:gd name="T27" fmla="*/ 344 h 1132"/>
                <a:gd name="T28" fmla="*/ 256 w 860"/>
                <a:gd name="T29" fmla="*/ 397 h 1132"/>
                <a:gd name="T30" fmla="*/ 334 w 860"/>
                <a:gd name="T31" fmla="*/ 434 h 1132"/>
                <a:gd name="T32" fmla="*/ 429 w 860"/>
                <a:gd name="T33" fmla="*/ 460 h 1132"/>
                <a:gd name="T34" fmla="*/ 528 w 860"/>
                <a:gd name="T35" fmla="*/ 484 h 1132"/>
                <a:gd name="T36" fmla="*/ 634 w 860"/>
                <a:gd name="T37" fmla="*/ 513 h 1132"/>
                <a:gd name="T38" fmla="*/ 729 w 860"/>
                <a:gd name="T39" fmla="*/ 556 h 1132"/>
                <a:gd name="T40" fmla="*/ 804 w 860"/>
                <a:gd name="T41" fmla="*/ 620 h 1132"/>
                <a:gd name="T42" fmla="*/ 850 w 860"/>
                <a:gd name="T43" fmla="*/ 711 h 1132"/>
                <a:gd name="T44" fmla="*/ 857 w 860"/>
                <a:gd name="T45" fmla="*/ 838 h 1132"/>
                <a:gd name="T46" fmla="*/ 821 w 860"/>
                <a:gd name="T47" fmla="*/ 954 h 1132"/>
                <a:gd name="T48" fmla="*/ 750 w 860"/>
                <a:gd name="T49" fmla="*/ 1037 h 1132"/>
                <a:gd name="T50" fmla="*/ 656 w 860"/>
                <a:gd name="T51" fmla="*/ 1093 h 1132"/>
                <a:gd name="T52" fmla="*/ 545 w 860"/>
                <a:gd name="T53" fmla="*/ 1124 h 1132"/>
                <a:gd name="T54" fmla="*/ 429 w 860"/>
                <a:gd name="T55" fmla="*/ 1132 h 1132"/>
                <a:gd name="T56" fmla="*/ 299 w 860"/>
                <a:gd name="T57" fmla="*/ 1120 h 1132"/>
                <a:gd name="T58" fmla="*/ 182 w 860"/>
                <a:gd name="T59" fmla="*/ 1081 h 1132"/>
                <a:gd name="T60" fmla="*/ 90 w 860"/>
                <a:gd name="T61" fmla="*/ 1012 h 1132"/>
                <a:gd name="T62" fmla="*/ 27 w 860"/>
                <a:gd name="T63" fmla="*/ 908 h 1132"/>
                <a:gd name="T64" fmla="*/ 0 w 860"/>
                <a:gd name="T65" fmla="*/ 767 h 1132"/>
                <a:gd name="T66" fmla="*/ 180 w 860"/>
                <a:gd name="T67" fmla="*/ 838 h 1132"/>
                <a:gd name="T68" fmla="*/ 229 w 860"/>
                <a:gd name="T69" fmla="*/ 913 h 1132"/>
                <a:gd name="T70" fmla="*/ 308 w 860"/>
                <a:gd name="T71" fmla="*/ 957 h 1132"/>
                <a:gd name="T72" fmla="*/ 404 w 860"/>
                <a:gd name="T73" fmla="*/ 974 h 1132"/>
                <a:gd name="T74" fmla="*/ 488 w 860"/>
                <a:gd name="T75" fmla="*/ 974 h 1132"/>
                <a:gd name="T76" fmla="*/ 565 w 860"/>
                <a:gd name="T77" fmla="*/ 960 h 1132"/>
                <a:gd name="T78" fmla="*/ 631 w 860"/>
                <a:gd name="T79" fmla="*/ 927 h 1132"/>
                <a:gd name="T80" fmla="*/ 674 w 860"/>
                <a:gd name="T81" fmla="*/ 871 h 1132"/>
                <a:gd name="T82" fmla="*/ 681 w 860"/>
                <a:gd name="T83" fmla="*/ 787 h 1132"/>
                <a:gd name="T84" fmla="*/ 647 w 860"/>
                <a:gd name="T85" fmla="*/ 722 h 1132"/>
                <a:gd name="T86" fmla="*/ 580 w 860"/>
                <a:gd name="T87" fmla="*/ 677 h 1132"/>
                <a:gd name="T88" fmla="*/ 491 w 860"/>
                <a:gd name="T89" fmla="*/ 647 h 1132"/>
                <a:gd name="T90" fmla="*/ 389 w 860"/>
                <a:gd name="T91" fmla="*/ 622 h 1132"/>
                <a:gd name="T92" fmla="*/ 283 w 860"/>
                <a:gd name="T93" fmla="*/ 595 h 1132"/>
                <a:gd name="T94" fmla="*/ 183 w 860"/>
                <a:gd name="T95" fmla="*/ 558 h 1132"/>
                <a:gd name="T96" fmla="*/ 99 w 860"/>
                <a:gd name="T97" fmla="*/ 504 h 1132"/>
                <a:gd name="T98" fmla="*/ 42 w 860"/>
                <a:gd name="T99" fmla="*/ 423 h 1132"/>
                <a:gd name="T100" fmla="*/ 22 w 860"/>
                <a:gd name="T101" fmla="*/ 308 h 1132"/>
                <a:gd name="T102" fmla="*/ 44 w 860"/>
                <a:gd name="T103" fmla="*/ 193 h 1132"/>
                <a:gd name="T104" fmla="*/ 104 w 860"/>
                <a:gd name="T105" fmla="*/ 107 h 1132"/>
                <a:gd name="T106" fmla="*/ 191 w 860"/>
                <a:gd name="T107" fmla="*/ 46 h 1132"/>
                <a:gd name="T108" fmla="*/ 293 w 860"/>
                <a:gd name="T109" fmla="*/ 12 h 1132"/>
                <a:gd name="T110" fmla="*/ 399 w 860"/>
                <a:gd name="T111" fmla="*/ 0 h 1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60" h="1132">
                  <a:moveTo>
                    <a:pt x="399" y="0"/>
                  </a:moveTo>
                  <a:lnTo>
                    <a:pt x="443" y="2"/>
                  </a:lnTo>
                  <a:lnTo>
                    <a:pt x="486" y="5"/>
                  </a:lnTo>
                  <a:lnTo>
                    <a:pt x="527" y="11"/>
                  </a:lnTo>
                  <a:lnTo>
                    <a:pt x="566" y="20"/>
                  </a:lnTo>
                  <a:lnTo>
                    <a:pt x="604" y="31"/>
                  </a:lnTo>
                  <a:lnTo>
                    <a:pt x="639" y="44"/>
                  </a:lnTo>
                  <a:lnTo>
                    <a:pt x="670" y="62"/>
                  </a:lnTo>
                  <a:lnTo>
                    <a:pt x="701" y="82"/>
                  </a:lnTo>
                  <a:lnTo>
                    <a:pt x="727" y="107"/>
                  </a:lnTo>
                  <a:lnTo>
                    <a:pt x="750" y="134"/>
                  </a:lnTo>
                  <a:lnTo>
                    <a:pt x="771" y="167"/>
                  </a:lnTo>
                  <a:lnTo>
                    <a:pt x="788" y="203"/>
                  </a:lnTo>
                  <a:lnTo>
                    <a:pt x="800" y="244"/>
                  </a:lnTo>
                  <a:lnTo>
                    <a:pt x="810" y="290"/>
                  </a:lnTo>
                  <a:lnTo>
                    <a:pt x="815" y="339"/>
                  </a:lnTo>
                  <a:lnTo>
                    <a:pt x="648" y="339"/>
                  </a:lnTo>
                  <a:lnTo>
                    <a:pt x="644" y="307"/>
                  </a:lnTo>
                  <a:lnTo>
                    <a:pt x="634" y="278"/>
                  </a:lnTo>
                  <a:lnTo>
                    <a:pt x="622" y="254"/>
                  </a:lnTo>
                  <a:lnTo>
                    <a:pt x="606" y="231"/>
                  </a:lnTo>
                  <a:lnTo>
                    <a:pt x="588" y="213"/>
                  </a:lnTo>
                  <a:lnTo>
                    <a:pt x="567" y="197"/>
                  </a:lnTo>
                  <a:lnTo>
                    <a:pt x="545" y="184"/>
                  </a:lnTo>
                  <a:lnTo>
                    <a:pt x="520" y="174"/>
                  </a:lnTo>
                  <a:lnTo>
                    <a:pt x="494" y="167"/>
                  </a:lnTo>
                  <a:lnTo>
                    <a:pt x="467" y="162"/>
                  </a:lnTo>
                  <a:lnTo>
                    <a:pt x="441" y="158"/>
                  </a:lnTo>
                  <a:lnTo>
                    <a:pt x="413" y="157"/>
                  </a:lnTo>
                  <a:lnTo>
                    <a:pt x="386" y="158"/>
                  </a:lnTo>
                  <a:lnTo>
                    <a:pt x="358" y="161"/>
                  </a:lnTo>
                  <a:lnTo>
                    <a:pt x="330" y="166"/>
                  </a:lnTo>
                  <a:lnTo>
                    <a:pt x="305" y="172"/>
                  </a:lnTo>
                  <a:lnTo>
                    <a:pt x="279" y="180"/>
                  </a:lnTo>
                  <a:lnTo>
                    <a:pt x="257" y="192"/>
                  </a:lnTo>
                  <a:lnTo>
                    <a:pt x="238" y="207"/>
                  </a:lnTo>
                  <a:lnTo>
                    <a:pt x="221" y="224"/>
                  </a:lnTo>
                  <a:lnTo>
                    <a:pt x="209" y="244"/>
                  </a:lnTo>
                  <a:lnTo>
                    <a:pt x="200" y="268"/>
                  </a:lnTo>
                  <a:lnTo>
                    <a:pt x="198" y="296"/>
                  </a:lnTo>
                  <a:lnTo>
                    <a:pt x="200" y="321"/>
                  </a:lnTo>
                  <a:lnTo>
                    <a:pt x="208" y="344"/>
                  </a:lnTo>
                  <a:lnTo>
                    <a:pt x="220" y="365"/>
                  </a:lnTo>
                  <a:lnTo>
                    <a:pt x="237" y="382"/>
                  </a:lnTo>
                  <a:lnTo>
                    <a:pt x="256" y="397"/>
                  </a:lnTo>
                  <a:lnTo>
                    <a:pt x="279" y="411"/>
                  </a:lnTo>
                  <a:lnTo>
                    <a:pt x="305" y="423"/>
                  </a:lnTo>
                  <a:lnTo>
                    <a:pt x="334" y="434"/>
                  </a:lnTo>
                  <a:lnTo>
                    <a:pt x="364" y="443"/>
                  </a:lnTo>
                  <a:lnTo>
                    <a:pt x="396" y="452"/>
                  </a:lnTo>
                  <a:lnTo>
                    <a:pt x="429" y="460"/>
                  </a:lnTo>
                  <a:lnTo>
                    <a:pt x="461" y="467"/>
                  </a:lnTo>
                  <a:lnTo>
                    <a:pt x="495" y="476"/>
                  </a:lnTo>
                  <a:lnTo>
                    <a:pt x="528" y="484"/>
                  </a:lnTo>
                  <a:lnTo>
                    <a:pt x="565" y="493"/>
                  </a:lnTo>
                  <a:lnTo>
                    <a:pt x="600" y="502"/>
                  </a:lnTo>
                  <a:lnTo>
                    <a:pt x="634" y="513"/>
                  </a:lnTo>
                  <a:lnTo>
                    <a:pt x="667" y="527"/>
                  </a:lnTo>
                  <a:lnTo>
                    <a:pt x="699" y="540"/>
                  </a:lnTo>
                  <a:lnTo>
                    <a:pt x="729" y="556"/>
                  </a:lnTo>
                  <a:lnTo>
                    <a:pt x="757" y="575"/>
                  </a:lnTo>
                  <a:lnTo>
                    <a:pt x="782" y="595"/>
                  </a:lnTo>
                  <a:lnTo>
                    <a:pt x="804" y="620"/>
                  </a:lnTo>
                  <a:lnTo>
                    <a:pt x="823" y="646"/>
                  </a:lnTo>
                  <a:lnTo>
                    <a:pt x="839" y="676"/>
                  </a:lnTo>
                  <a:lnTo>
                    <a:pt x="850" y="711"/>
                  </a:lnTo>
                  <a:lnTo>
                    <a:pt x="857" y="750"/>
                  </a:lnTo>
                  <a:lnTo>
                    <a:pt x="860" y="792"/>
                  </a:lnTo>
                  <a:lnTo>
                    <a:pt x="857" y="838"/>
                  </a:lnTo>
                  <a:lnTo>
                    <a:pt x="850" y="880"/>
                  </a:lnTo>
                  <a:lnTo>
                    <a:pt x="838" y="919"/>
                  </a:lnTo>
                  <a:lnTo>
                    <a:pt x="821" y="954"/>
                  </a:lnTo>
                  <a:lnTo>
                    <a:pt x="801" y="985"/>
                  </a:lnTo>
                  <a:lnTo>
                    <a:pt x="777" y="1013"/>
                  </a:lnTo>
                  <a:lnTo>
                    <a:pt x="750" y="1037"/>
                  </a:lnTo>
                  <a:lnTo>
                    <a:pt x="721" y="1059"/>
                  </a:lnTo>
                  <a:lnTo>
                    <a:pt x="690" y="1077"/>
                  </a:lnTo>
                  <a:lnTo>
                    <a:pt x="656" y="1093"/>
                  </a:lnTo>
                  <a:lnTo>
                    <a:pt x="621" y="1106"/>
                  </a:lnTo>
                  <a:lnTo>
                    <a:pt x="583" y="1116"/>
                  </a:lnTo>
                  <a:lnTo>
                    <a:pt x="545" y="1124"/>
                  </a:lnTo>
                  <a:lnTo>
                    <a:pt x="506" y="1129"/>
                  </a:lnTo>
                  <a:lnTo>
                    <a:pt x="467" y="1132"/>
                  </a:lnTo>
                  <a:lnTo>
                    <a:pt x="429" y="1132"/>
                  </a:lnTo>
                  <a:lnTo>
                    <a:pt x="384" y="1131"/>
                  </a:lnTo>
                  <a:lnTo>
                    <a:pt x="340" y="1128"/>
                  </a:lnTo>
                  <a:lnTo>
                    <a:pt x="299" y="1120"/>
                  </a:lnTo>
                  <a:lnTo>
                    <a:pt x="257" y="1111"/>
                  </a:lnTo>
                  <a:lnTo>
                    <a:pt x="218" y="1097"/>
                  </a:lnTo>
                  <a:lnTo>
                    <a:pt x="182" y="1081"/>
                  </a:lnTo>
                  <a:lnTo>
                    <a:pt x="149" y="1061"/>
                  </a:lnTo>
                  <a:lnTo>
                    <a:pt x="118" y="1038"/>
                  </a:lnTo>
                  <a:lnTo>
                    <a:pt x="90" y="1012"/>
                  </a:lnTo>
                  <a:lnTo>
                    <a:pt x="65" y="980"/>
                  </a:lnTo>
                  <a:lnTo>
                    <a:pt x="44" y="947"/>
                  </a:lnTo>
                  <a:lnTo>
                    <a:pt x="27" y="908"/>
                  </a:lnTo>
                  <a:lnTo>
                    <a:pt x="13" y="865"/>
                  </a:lnTo>
                  <a:lnTo>
                    <a:pt x="5" y="819"/>
                  </a:lnTo>
                  <a:lnTo>
                    <a:pt x="0" y="767"/>
                  </a:lnTo>
                  <a:lnTo>
                    <a:pt x="166" y="767"/>
                  </a:lnTo>
                  <a:lnTo>
                    <a:pt x="171" y="804"/>
                  </a:lnTo>
                  <a:lnTo>
                    <a:pt x="180" y="838"/>
                  </a:lnTo>
                  <a:lnTo>
                    <a:pt x="192" y="867"/>
                  </a:lnTo>
                  <a:lnTo>
                    <a:pt x="209" y="891"/>
                  </a:lnTo>
                  <a:lnTo>
                    <a:pt x="229" y="913"/>
                  </a:lnTo>
                  <a:lnTo>
                    <a:pt x="254" y="931"/>
                  </a:lnTo>
                  <a:lnTo>
                    <a:pt x="279" y="945"/>
                  </a:lnTo>
                  <a:lnTo>
                    <a:pt x="308" y="957"/>
                  </a:lnTo>
                  <a:lnTo>
                    <a:pt x="339" y="966"/>
                  </a:lnTo>
                  <a:lnTo>
                    <a:pt x="372" y="972"/>
                  </a:lnTo>
                  <a:lnTo>
                    <a:pt x="404" y="974"/>
                  </a:lnTo>
                  <a:lnTo>
                    <a:pt x="438" y="976"/>
                  </a:lnTo>
                  <a:lnTo>
                    <a:pt x="463" y="976"/>
                  </a:lnTo>
                  <a:lnTo>
                    <a:pt x="488" y="974"/>
                  </a:lnTo>
                  <a:lnTo>
                    <a:pt x="515" y="971"/>
                  </a:lnTo>
                  <a:lnTo>
                    <a:pt x="540" y="966"/>
                  </a:lnTo>
                  <a:lnTo>
                    <a:pt x="565" y="960"/>
                  </a:lnTo>
                  <a:lnTo>
                    <a:pt x="589" y="951"/>
                  </a:lnTo>
                  <a:lnTo>
                    <a:pt x="611" y="941"/>
                  </a:lnTo>
                  <a:lnTo>
                    <a:pt x="631" y="927"/>
                  </a:lnTo>
                  <a:lnTo>
                    <a:pt x="648" y="912"/>
                  </a:lnTo>
                  <a:lnTo>
                    <a:pt x="663" y="892"/>
                  </a:lnTo>
                  <a:lnTo>
                    <a:pt x="674" y="871"/>
                  </a:lnTo>
                  <a:lnTo>
                    <a:pt x="681" y="844"/>
                  </a:lnTo>
                  <a:lnTo>
                    <a:pt x="684" y="815"/>
                  </a:lnTo>
                  <a:lnTo>
                    <a:pt x="681" y="787"/>
                  </a:lnTo>
                  <a:lnTo>
                    <a:pt x="674" y="762"/>
                  </a:lnTo>
                  <a:lnTo>
                    <a:pt x="662" y="740"/>
                  </a:lnTo>
                  <a:lnTo>
                    <a:pt x="647" y="722"/>
                  </a:lnTo>
                  <a:lnTo>
                    <a:pt x="628" y="705"/>
                  </a:lnTo>
                  <a:lnTo>
                    <a:pt x="606" y="691"/>
                  </a:lnTo>
                  <a:lnTo>
                    <a:pt x="580" y="677"/>
                  </a:lnTo>
                  <a:lnTo>
                    <a:pt x="552" y="667"/>
                  </a:lnTo>
                  <a:lnTo>
                    <a:pt x="523" y="656"/>
                  </a:lnTo>
                  <a:lnTo>
                    <a:pt x="491" y="647"/>
                  </a:lnTo>
                  <a:lnTo>
                    <a:pt x="458" y="639"/>
                  </a:lnTo>
                  <a:lnTo>
                    <a:pt x="424" y="630"/>
                  </a:lnTo>
                  <a:lnTo>
                    <a:pt x="389" y="622"/>
                  </a:lnTo>
                  <a:lnTo>
                    <a:pt x="352" y="613"/>
                  </a:lnTo>
                  <a:lnTo>
                    <a:pt x="317" y="605"/>
                  </a:lnTo>
                  <a:lnTo>
                    <a:pt x="283" y="595"/>
                  </a:lnTo>
                  <a:lnTo>
                    <a:pt x="248" y="585"/>
                  </a:lnTo>
                  <a:lnTo>
                    <a:pt x="215" y="572"/>
                  </a:lnTo>
                  <a:lnTo>
                    <a:pt x="183" y="558"/>
                  </a:lnTo>
                  <a:lnTo>
                    <a:pt x="153" y="542"/>
                  </a:lnTo>
                  <a:lnTo>
                    <a:pt x="125" y="524"/>
                  </a:lnTo>
                  <a:lnTo>
                    <a:pt x="99" y="504"/>
                  </a:lnTo>
                  <a:lnTo>
                    <a:pt x="78" y="480"/>
                  </a:lnTo>
                  <a:lnTo>
                    <a:pt x="58" y="453"/>
                  </a:lnTo>
                  <a:lnTo>
                    <a:pt x="42" y="423"/>
                  </a:lnTo>
                  <a:lnTo>
                    <a:pt x="31" y="389"/>
                  </a:lnTo>
                  <a:lnTo>
                    <a:pt x="24" y="350"/>
                  </a:lnTo>
                  <a:lnTo>
                    <a:pt x="22" y="308"/>
                  </a:lnTo>
                  <a:lnTo>
                    <a:pt x="24" y="267"/>
                  </a:lnTo>
                  <a:lnTo>
                    <a:pt x="31" y="228"/>
                  </a:lnTo>
                  <a:lnTo>
                    <a:pt x="44" y="193"/>
                  </a:lnTo>
                  <a:lnTo>
                    <a:pt x="61" y="161"/>
                  </a:lnTo>
                  <a:lnTo>
                    <a:pt x="80" y="132"/>
                  </a:lnTo>
                  <a:lnTo>
                    <a:pt x="104" y="107"/>
                  </a:lnTo>
                  <a:lnTo>
                    <a:pt x="130" y="84"/>
                  </a:lnTo>
                  <a:lnTo>
                    <a:pt x="159" y="63"/>
                  </a:lnTo>
                  <a:lnTo>
                    <a:pt x="191" y="46"/>
                  </a:lnTo>
                  <a:lnTo>
                    <a:pt x="223" y="32"/>
                  </a:lnTo>
                  <a:lnTo>
                    <a:pt x="257" y="21"/>
                  </a:lnTo>
                  <a:lnTo>
                    <a:pt x="293" y="12"/>
                  </a:lnTo>
                  <a:lnTo>
                    <a:pt x="328" y="6"/>
                  </a:lnTo>
                  <a:lnTo>
                    <a:pt x="364" y="2"/>
                  </a:lnTo>
                  <a:lnTo>
                    <a:pt x="3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43212787-3ACA-4B33-BFA1-C7782D67055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46801" y="4554538"/>
              <a:ext cx="434975" cy="479425"/>
            </a:xfrm>
            <a:custGeom>
              <a:avLst/>
              <a:gdLst>
                <a:gd name="T0" fmla="*/ 621 w 1095"/>
                <a:gd name="T1" fmla="*/ 1 h 1208"/>
                <a:gd name="T2" fmla="*/ 664 w 1095"/>
                <a:gd name="T3" fmla="*/ 18 h 1208"/>
                <a:gd name="T4" fmla="*/ 709 w 1095"/>
                <a:gd name="T5" fmla="*/ 67 h 1208"/>
                <a:gd name="T6" fmla="*/ 947 w 1095"/>
                <a:gd name="T7" fmla="*/ 353 h 1208"/>
                <a:gd name="T8" fmla="*/ 1027 w 1095"/>
                <a:gd name="T9" fmla="*/ 469 h 1208"/>
                <a:gd name="T10" fmla="*/ 1076 w 1095"/>
                <a:gd name="T11" fmla="*/ 580 h 1208"/>
                <a:gd name="T12" fmla="*/ 1095 w 1095"/>
                <a:gd name="T13" fmla="*/ 687 h 1208"/>
                <a:gd name="T14" fmla="*/ 1090 w 1095"/>
                <a:gd name="T15" fmla="*/ 786 h 1208"/>
                <a:gd name="T16" fmla="*/ 1064 w 1095"/>
                <a:gd name="T17" fmla="*/ 877 h 1208"/>
                <a:gd name="T18" fmla="*/ 1020 w 1095"/>
                <a:gd name="T19" fmla="*/ 959 h 1208"/>
                <a:gd name="T20" fmla="*/ 962 w 1095"/>
                <a:gd name="T21" fmla="*/ 1032 h 1208"/>
                <a:gd name="T22" fmla="*/ 892 w 1095"/>
                <a:gd name="T23" fmla="*/ 1093 h 1208"/>
                <a:gd name="T24" fmla="*/ 817 w 1095"/>
                <a:gd name="T25" fmla="*/ 1142 h 1208"/>
                <a:gd name="T26" fmla="*/ 738 w 1095"/>
                <a:gd name="T27" fmla="*/ 1177 h 1208"/>
                <a:gd name="T28" fmla="*/ 630 w 1095"/>
                <a:gd name="T29" fmla="*/ 1202 h 1208"/>
                <a:gd name="T30" fmla="*/ 498 w 1095"/>
                <a:gd name="T31" fmla="*/ 1207 h 1208"/>
                <a:gd name="T32" fmla="*/ 374 w 1095"/>
                <a:gd name="T33" fmla="*/ 1187 h 1208"/>
                <a:gd name="T34" fmla="*/ 261 w 1095"/>
                <a:gd name="T35" fmla="*/ 1144 h 1208"/>
                <a:gd name="T36" fmla="*/ 162 w 1095"/>
                <a:gd name="T37" fmla="*/ 1080 h 1208"/>
                <a:gd name="T38" fmla="*/ 82 w 1095"/>
                <a:gd name="T39" fmla="*/ 998 h 1208"/>
                <a:gd name="T40" fmla="*/ 22 w 1095"/>
                <a:gd name="T41" fmla="*/ 901 h 1208"/>
                <a:gd name="T42" fmla="*/ 25 w 1095"/>
                <a:gd name="T43" fmla="*/ 883 h 1208"/>
                <a:gd name="T44" fmla="*/ 90 w 1095"/>
                <a:gd name="T45" fmla="*/ 940 h 1208"/>
                <a:gd name="T46" fmla="*/ 170 w 1095"/>
                <a:gd name="T47" fmla="*/ 982 h 1208"/>
                <a:gd name="T48" fmla="*/ 258 w 1095"/>
                <a:gd name="T49" fmla="*/ 1009 h 1208"/>
                <a:gd name="T50" fmla="*/ 353 w 1095"/>
                <a:gd name="T51" fmla="*/ 1020 h 1208"/>
                <a:gd name="T52" fmla="*/ 447 w 1095"/>
                <a:gd name="T53" fmla="*/ 1015 h 1208"/>
                <a:gd name="T54" fmla="*/ 534 w 1095"/>
                <a:gd name="T55" fmla="*/ 994 h 1208"/>
                <a:gd name="T56" fmla="*/ 612 w 1095"/>
                <a:gd name="T57" fmla="*/ 958 h 1208"/>
                <a:gd name="T58" fmla="*/ 694 w 1095"/>
                <a:gd name="T59" fmla="*/ 894 h 1208"/>
                <a:gd name="T60" fmla="*/ 756 w 1095"/>
                <a:gd name="T61" fmla="*/ 821 h 1208"/>
                <a:gd name="T62" fmla="*/ 796 w 1095"/>
                <a:gd name="T63" fmla="*/ 738 h 1208"/>
                <a:gd name="T64" fmla="*/ 811 w 1095"/>
                <a:gd name="T65" fmla="*/ 652 h 1208"/>
                <a:gd name="T66" fmla="*/ 800 w 1095"/>
                <a:gd name="T67" fmla="*/ 563 h 1208"/>
                <a:gd name="T68" fmla="*/ 761 w 1095"/>
                <a:gd name="T69" fmla="*/ 478 h 1208"/>
                <a:gd name="T70" fmla="*/ 728 w 1095"/>
                <a:gd name="T71" fmla="*/ 433 h 1208"/>
                <a:gd name="T72" fmla="*/ 714 w 1095"/>
                <a:gd name="T73" fmla="*/ 415 h 1208"/>
                <a:gd name="T74" fmla="*/ 687 w 1095"/>
                <a:gd name="T75" fmla="*/ 382 h 1208"/>
                <a:gd name="T76" fmla="*/ 651 w 1095"/>
                <a:gd name="T77" fmla="*/ 340 h 1208"/>
                <a:gd name="T78" fmla="*/ 609 w 1095"/>
                <a:gd name="T79" fmla="*/ 291 h 1208"/>
                <a:gd name="T80" fmla="*/ 567 w 1095"/>
                <a:gd name="T81" fmla="*/ 239 h 1208"/>
                <a:gd name="T82" fmla="*/ 524 w 1095"/>
                <a:gd name="T83" fmla="*/ 188 h 1208"/>
                <a:gd name="T84" fmla="*/ 521 w 1095"/>
                <a:gd name="T85" fmla="*/ 184 h 1208"/>
                <a:gd name="T86" fmla="*/ 515 w 1095"/>
                <a:gd name="T87" fmla="*/ 177 h 1208"/>
                <a:gd name="T88" fmla="*/ 512 w 1095"/>
                <a:gd name="T89" fmla="*/ 175 h 1208"/>
                <a:gd name="T90" fmla="*/ 492 w 1095"/>
                <a:gd name="T91" fmla="*/ 131 h 1208"/>
                <a:gd name="T92" fmla="*/ 494 w 1095"/>
                <a:gd name="T93" fmla="*/ 87 h 1208"/>
                <a:gd name="T94" fmla="*/ 517 w 1095"/>
                <a:gd name="T95" fmla="*/ 44 h 1208"/>
                <a:gd name="T96" fmla="*/ 555 w 1095"/>
                <a:gd name="T97" fmla="*/ 13 h 1208"/>
                <a:gd name="T98" fmla="*/ 600 w 1095"/>
                <a:gd name="T99" fmla="*/ 0 h 1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95" h="1208">
                  <a:moveTo>
                    <a:pt x="600" y="0"/>
                  </a:moveTo>
                  <a:lnTo>
                    <a:pt x="621" y="1"/>
                  </a:lnTo>
                  <a:lnTo>
                    <a:pt x="643" y="7"/>
                  </a:lnTo>
                  <a:lnTo>
                    <a:pt x="664" y="18"/>
                  </a:lnTo>
                  <a:lnTo>
                    <a:pt x="682" y="35"/>
                  </a:lnTo>
                  <a:lnTo>
                    <a:pt x="709" y="67"/>
                  </a:lnTo>
                  <a:lnTo>
                    <a:pt x="694" y="50"/>
                  </a:lnTo>
                  <a:lnTo>
                    <a:pt x="947" y="353"/>
                  </a:lnTo>
                  <a:lnTo>
                    <a:pt x="991" y="411"/>
                  </a:lnTo>
                  <a:lnTo>
                    <a:pt x="1027" y="469"/>
                  </a:lnTo>
                  <a:lnTo>
                    <a:pt x="1055" y="525"/>
                  </a:lnTo>
                  <a:lnTo>
                    <a:pt x="1076" y="580"/>
                  </a:lnTo>
                  <a:lnTo>
                    <a:pt x="1088" y="633"/>
                  </a:lnTo>
                  <a:lnTo>
                    <a:pt x="1095" y="687"/>
                  </a:lnTo>
                  <a:lnTo>
                    <a:pt x="1095" y="737"/>
                  </a:lnTo>
                  <a:lnTo>
                    <a:pt x="1090" y="786"/>
                  </a:lnTo>
                  <a:lnTo>
                    <a:pt x="1079" y="833"/>
                  </a:lnTo>
                  <a:lnTo>
                    <a:pt x="1064" y="877"/>
                  </a:lnTo>
                  <a:lnTo>
                    <a:pt x="1044" y="920"/>
                  </a:lnTo>
                  <a:lnTo>
                    <a:pt x="1020" y="959"/>
                  </a:lnTo>
                  <a:lnTo>
                    <a:pt x="992" y="998"/>
                  </a:lnTo>
                  <a:lnTo>
                    <a:pt x="962" y="1032"/>
                  </a:lnTo>
                  <a:lnTo>
                    <a:pt x="929" y="1064"/>
                  </a:lnTo>
                  <a:lnTo>
                    <a:pt x="892" y="1093"/>
                  </a:lnTo>
                  <a:lnTo>
                    <a:pt x="856" y="1119"/>
                  </a:lnTo>
                  <a:lnTo>
                    <a:pt x="817" y="1142"/>
                  </a:lnTo>
                  <a:lnTo>
                    <a:pt x="778" y="1161"/>
                  </a:lnTo>
                  <a:lnTo>
                    <a:pt x="738" y="1177"/>
                  </a:lnTo>
                  <a:lnTo>
                    <a:pt x="698" y="1189"/>
                  </a:lnTo>
                  <a:lnTo>
                    <a:pt x="630" y="1202"/>
                  </a:lnTo>
                  <a:lnTo>
                    <a:pt x="563" y="1208"/>
                  </a:lnTo>
                  <a:lnTo>
                    <a:pt x="498" y="1207"/>
                  </a:lnTo>
                  <a:lnTo>
                    <a:pt x="434" y="1201"/>
                  </a:lnTo>
                  <a:lnTo>
                    <a:pt x="374" y="1187"/>
                  </a:lnTo>
                  <a:lnTo>
                    <a:pt x="315" y="1168"/>
                  </a:lnTo>
                  <a:lnTo>
                    <a:pt x="261" y="1144"/>
                  </a:lnTo>
                  <a:lnTo>
                    <a:pt x="210" y="1114"/>
                  </a:lnTo>
                  <a:lnTo>
                    <a:pt x="162" y="1080"/>
                  </a:lnTo>
                  <a:lnTo>
                    <a:pt x="120" y="1040"/>
                  </a:lnTo>
                  <a:lnTo>
                    <a:pt x="82" y="998"/>
                  </a:lnTo>
                  <a:lnTo>
                    <a:pt x="49" y="951"/>
                  </a:lnTo>
                  <a:lnTo>
                    <a:pt x="22" y="901"/>
                  </a:lnTo>
                  <a:lnTo>
                    <a:pt x="0" y="848"/>
                  </a:lnTo>
                  <a:lnTo>
                    <a:pt x="25" y="883"/>
                  </a:lnTo>
                  <a:lnTo>
                    <a:pt x="56" y="913"/>
                  </a:lnTo>
                  <a:lnTo>
                    <a:pt x="90" y="940"/>
                  </a:lnTo>
                  <a:lnTo>
                    <a:pt x="128" y="963"/>
                  </a:lnTo>
                  <a:lnTo>
                    <a:pt x="170" y="982"/>
                  </a:lnTo>
                  <a:lnTo>
                    <a:pt x="213" y="997"/>
                  </a:lnTo>
                  <a:lnTo>
                    <a:pt x="258" y="1009"/>
                  </a:lnTo>
                  <a:lnTo>
                    <a:pt x="306" y="1016"/>
                  </a:lnTo>
                  <a:lnTo>
                    <a:pt x="353" y="1020"/>
                  </a:lnTo>
                  <a:lnTo>
                    <a:pt x="399" y="1019"/>
                  </a:lnTo>
                  <a:lnTo>
                    <a:pt x="447" y="1015"/>
                  </a:lnTo>
                  <a:lnTo>
                    <a:pt x="492" y="1006"/>
                  </a:lnTo>
                  <a:lnTo>
                    <a:pt x="534" y="994"/>
                  </a:lnTo>
                  <a:lnTo>
                    <a:pt x="575" y="979"/>
                  </a:lnTo>
                  <a:lnTo>
                    <a:pt x="612" y="958"/>
                  </a:lnTo>
                  <a:lnTo>
                    <a:pt x="655" y="928"/>
                  </a:lnTo>
                  <a:lnTo>
                    <a:pt x="694" y="894"/>
                  </a:lnTo>
                  <a:lnTo>
                    <a:pt x="728" y="858"/>
                  </a:lnTo>
                  <a:lnTo>
                    <a:pt x="756" y="821"/>
                  </a:lnTo>
                  <a:lnTo>
                    <a:pt x="779" y="780"/>
                  </a:lnTo>
                  <a:lnTo>
                    <a:pt x="796" y="738"/>
                  </a:lnTo>
                  <a:lnTo>
                    <a:pt x="806" y="695"/>
                  </a:lnTo>
                  <a:lnTo>
                    <a:pt x="811" y="652"/>
                  </a:lnTo>
                  <a:lnTo>
                    <a:pt x="809" y="608"/>
                  </a:lnTo>
                  <a:lnTo>
                    <a:pt x="800" y="563"/>
                  </a:lnTo>
                  <a:lnTo>
                    <a:pt x="784" y="520"/>
                  </a:lnTo>
                  <a:lnTo>
                    <a:pt x="761" y="478"/>
                  </a:lnTo>
                  <a:lnTo>
                    <a:pt x="731" y="436"/>
                  </a:lnTo>
                  <a:lnTo>
                    <a:pt x="728" y="433"/>
                  </a:lnTo>
                  <a:lnTo>
                    <a:pt x="724" y="426"/>
                  </a:lnTo>
                  <a:lnTo>
                    <a:pt x="714" y="415"/>
                  </a:lnTo>
                  <a:lnTo>
                    <a:pt x="702" y="401"/>
                  </a:lnTo>
                  <a:lnTo>
                    <a:pt x="687" y="382"/>
                  </a:lnTo>
                  <a:lnTo>
                    <a:pt x="670" y="363"/>
                  </a:lnTo>
                  <a:lnTo>
                    <a:pt x="651" y="340"/>
                  </a:lnTo>
                  <a:lnTo>
                    <a:pt x="631" y="316"/>
                  </a:lnTo>
                  <a:lnTo>
                    <a:pt x="609" y="291"/>
                  </a:lnTo>
                  <a:lnTo>
                    <a:pt x="589" y="265"/>
                  </a:lnTo>
                  <a:lnTo>
                    <a:pt x="567" y="239"/>
                  </a:lnTo>
                  <a:lnTo>
                    <a:pt x="545" y="213"/>
                  </a:lnTo>
                  <a:lnTo>
                    <a:pt x="524" y="188"/>
                  </a:lnTo>
                  <a:lnTo>
                    <a:pt x="526" y="189"/>
                  </a:lnTo>
                  <a:lnTo>
                    <a:pt x="521" y="184"/>
                  </a:lnTo>
                  <a:lnTo>
                    <a:pt x="517" y="180"/>
                  </a:lnTo>
                  <a:lnTo>
                    <a:pt x="515" y="177"/>
                  </a:lnTo>
                  <a:lnTo>
                    <a:pt x="513" y="175"/>
                  </a:lnTo>
                  <a:lnTo>
                    <a:pt x="512" y="175"/>
                  </a:lnTo>
                  <a:lnTo>
                    <a:pt x="499" y="154"/>
                  </a:lnTo>
                  <a:lnTo>
                    <a:pt x="492" y="131"/>
                  </a:lnTo>
                  <a:lnTo>
                    <a:pt x="490" y="110"/>
                  </a:lnTo>
                  <a:lnTo>
                    <a:pt x="494" y="87"/>
                  </a:lnTo>
                  <a:lnTo>
                    <a:pt x="502" y="65"/>
                  </a:lnTo>
                  <a:lnTo>
                    <a:pt x="517" y="44"/>
                  </a:lnTo>
                  <a:lnTo>
                    <a:pt x="534" y="28"/>
                  </a:lnTo>
                  <a:lnTo>
                    <a:pt x="555" y="13"/>
                  </a:lnTo>
                  <a:lnTo>
                    <a:pt x="577" y="5"/>
                  </a:lnTo>
                  <a:lnTo>
                    <a:pt x="6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DECE4A4-5F35-45E2-B8EB-FC48240979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145213" y="4384676"/>
              <a:ext cx="434975" cy="476250"/>
            </a:xfrm>
            <a:custGeom>
              <a:avLst/>
              <a:gdLst>
                <a:gd name="T0" fmla="*/ 599 w 1096"/>
                <a:gd name="T1" fmla="*/ 0 h 1202"/>
                <a:gd name="T2" fmla="*/ 723 w 1096"/>
                <a:gd name="T3" fmla="*/ 21 h 1202"/>
                <a:gd name="T4" fmla="*/ 834 w 1096"/>
                <a:gd name="T5" fmla="*/ 64 h 1202"/>
                <a:gd name="T6" fmla="*/ 933 w 1096"/>
                <a:gd name="T7" fmla="*/ 128 h 1202"/>
                <a:gd name="T8" fmla="*/ 1014 w 1096"/>
                <a:gd name="T9" fmla="*/ 210 h 1202"/>
                <a:gd name="T10" fmla="*/ 1075 w 1096"/>
                <a:gd name="T11" fmla="*/ 307 h 1202"/>
                <a:gd name="T12" fmla="*/ 1071 w 1096"/>
                <a:gd name="T13" fmla="*/ 325 h 1202"/>
                <a:gd name="T14" fmla="*/ 1007 w 1096"/>
                <a:gd name="T15" fmla="*/ 268 h 1202"/>
                <a:gd name="T16" fmla="*/ 927 w 1096"/>
                <a:gd name="T17" fmla="*/ 226 h 1202"/>
                <a:gd name="T18" fmla="*/ 838 w 1096"/>
                <a:gd name="T19" fmla="*/ 199 h 1202"/>
                <a:gd name="T20" fmla="*/ 743 w 1096"/>
                <a:gd name="T21" fmla="*/ 188 h 1202"/>
                <a:gd name="T22" fmla="*/ 650 w 1096"/>
                <a:gd name="T23" fmla="*/ 193 h 1202"/>
                <a:gd name="T24" fmla="*/ 561 w 1096"/>
                <a:gd name="T25" fmla="*/ 214 h 1202"/>
                <a:gd name="T26" fmla="*/ 483 w 1096"/>
                <a:gd name="T27" fmla="*/ 249 h 1202"/>
                <a:gd name="T28" fmla="*/ 401 w 1096"/>
                <a:gd name="T29" fmla="*/ 313 h 1202"/>
                <a:gd name="T30" fmla="*/ 339 w 1096"/>
                <a:gd name="T31" fmla="*/ 388 h 1202"/>
                <a:gd name="T32" fmla="*/ 300 w 1096"/>
                <a:gd name="T33" fmla="*/ 470 h 1202"/>
                <a:gd name="T34" fmla="*/ 285 w 1096"/>
                <a:gd name="T35" fmla="*/ 555 h 1202"/>
                <a:gd name="T36" fmla="*/ 296 w 1096"/>
                <a:gd name="T37" fmla="*/ 643 h 1202"/>
                <a:gd name="T38" fmla="*/ 335 w 1096"/>
                <a:gd name="T39" fmla="*/ 730 h 1202"/>
                <a:gd name="T40" fmla="*/ 367 w 1096"/>
                <a:gd name="T41" fmla="*/ 775 h 1202"/>
                <a:gd name="T42" fmla="*/ 383 w 1096"/>
                <a:gd name="T43" fmla="*/ 793 h 1202"/>
                <a:gd name="T44" fmla="*/ 411 w 1096"/>
                <a:gd name="T45" fmla="*/ 827 h 1202"/>
                <a:gd name="T46" fmla="*/ 447 w 1096"/>
                <a:gd name="T47" fmla="*/ 870 h 1202"/>
                <a:gd name="T48" fmla="*/ 489 w 1096"/>
                <a:gd name="T49" fmla="*/ 921 h 1202"/>
                <a:gd name="T50" fmla="*/ 534 w 1096"/>
                <a:gd name="T51" fmla="*/ 974 h 1202"/>
                <a:gd name="T52" fmla="*/ 523 w 1096"/>
                <a:gd name="T53" fmla="*/ 962 h 1202"/>
                <a:gd name="T54" fmla="*/ 551 w 1096"/>
                <a:gd name="T55" fmla="*/ 996 h 1202"/>
                <a:gd name="T56" fmla="*/ 571 w 1096"/>
                <a:gd name="T57" fmla="*/ 1020 h 1202"/>
                <a:gd name="T58" fmla="*/ 578 w 1096"/>
                <a:gd name="T59" fmla="*/ 1028 h 1202"/>
                <a:gd name="T60" fmla="*/ 599 w 1096"/>
                <a:gd name="T61" fmla="*/ 1071 h 1202"/>
                <a:gd name="T62" fmla="*/ 596 w 1096"/>
                <a:gd name="T63" fmla="*/ 1115 h 1202"/>
                <a:gd name="T64" fmla="*/ 574 w 1096"/>
                <a:gd name="T65" fmla="*/ 1158 h 1202"/>
                <a:gd name="T66" fmla="*/ 536 w 1096"/>
                <a:gd name="T67" fmla="*/ 1189 h 1202"/>
                <a:gd name="T68" fmla="*/ 491 w 1096"/>
                <a:gd name="T69" fmla="*/ 1202 h 1202"/>
                <a:gd name="T70" fmla="*/ 447 w 1096"/>
                <a:gd name="T71" fmla="*/ 1196 h 1202"/>
                <a:gd name="T72" fmla="*/ 409 w 1096"/>
                <a:gd name="T73" fmla="*/ 1168 h 1202"/>
                <a:gd name="T74" fmla="*/ 390 w 1096"/>
                <a:gd name="T75" fmla="*/ 1143 h 1202"/>
                <a:gd name="T76" fmla="*/ 104 w 1096"/>
                <a:gd name="T77" fmla="*/ 796 h 1202"/>
                <a:gd name="T78" fmla="*/ 41 w 1096"/>
                <a:gd name="T79" fmla="*/ 682 h 1202"/>
                <a:gd name="T80" fmla="*/ 7 w 1096"/>
                <a:gd name="T81" fmla="*/ 573 h 1202"/>
                <a:gd name="T82" fmla="*/ 0 w 1096"/>
                <a:gd name="T83" fmla="*/ 471 h 1202"/>
                <a:gd name="T84" fmla="*/ 17 w 1096"/>
                <a:gd name="T85" fmla="*/ 375 h 1202"/>
                <a:gd name="T86" fmla="*/ 52 w 1096"/>
                <a:gd name="T87" fmla="*/ 287 h 1202"/>
                <a:gd name="T88" fmla="*/ 103 w 1096"/>
                <a:gd name="T89" fmla="*/ 210 h 1202"/>
                <a:gd name="T90" fmla="*/ 168 w 1096"/>
                <a:gd name="T91" fmla="*/ 144 h 1202"/>
                <a:gd name="T92" fmla="*/ 240 w 1096"/>
                <a:gd name="T93" fmla="*/ 88 h 1202"/>
                <a:gd name="T94" fmla="*/ 318 w 1096"/>
                <a:gd name="T95" fmla="*/ 47 h 1202"/>
                <a:gd name="T96" fmla="*/ 398 w 1096"/>
                <a:gd name="T97" fmla="*/ 19 h 1202"/>
                <a:gd name="T98" fmla="*/ 533 w 1096"/>
                <a:gd name="T99" fmla="*/ 0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096" h="1202">
                  <a:moveTo>
                    <a:pt x="533" y="0"/>
                  </a:moveTo>
                  <a:lnTo>
                    <a:pt x="599" y="0"/>
                  </a:lnTo>
                  <a:lnTo>
                    <a:pt x="662" y="7"/>
                  </a:lnTo>
                  <a:lnTo>
                    <a:pt x="723" y="21"/>
                  </a:lnTo>
                  <a:lnTo>
                    <a:pt x="780" y="40"/>
                  </a:lnTo>
                  <a:lnTo>
                    <a:pt x="834" y="64"/>
                  </a:lnTo>
                  <a:lnTo>
                    <a:pt x="887" y="94"/>
                  </a:lnTo>
                  <a:lnTo>
                    <a:pt x="933" y="128"/>
                  </a:lnTo>
                  <a:lnTo>
                    <a:pt x="976" y="167"/>
                  </a:lnTo>
                  <a:lnTo>
                    <a:pt x="1014" y="210"/>
                  </a:lnTo>
                  <a:lnTo>
                    <a:pt x="1047" y="256"/>
                  </a:lnTo>
                  <a:lnTo>
                    <a:pt x="1075" y="307"/>
                  </a:lnTo>
                  <a:lnTo>
                    <a:pt x="1096" y="360"/>
                  </a:lnTo>
                  <a:lnTo>
                    <a:pt x="1071" y="325"/>
                  </a:lnTo>
                  <a:lnTo>
                    <a:pt x="1041" y="295"/>
                  </a:lnTo>
                  <a:lnTo>
                    <a:pt x="1007" y="268"/>
                  </a:lnTo>
                  <a:lnTo>
                    <a:pt x="968" y="245"/>
                  </a:lnTo>
                  <a:lnTo>
                    <a:pt x="927" y="226"/>
                  </a:lnTo>
                  <a:lnTo>
                    <a:pt x="883" y="210"/>
                  </a:lnTo>
                  <a:lnTo>
                    <a:pt x="838" y="199"/>
                  </a:lnTo>
                  <a:lnTo>
                    <a:pt x="791" y="192"/>
                  </a:lnTo>
                  <a:lnTo>
                    <a:pt x="743" y="188"/>
                  </a:lnTo>
                  <a:lnTo>
                    <a:pt x="696" y="188"/>
                  </a:lnTo>
                  <a:lnTo>
                    <a:pt x="650" y="193"/>
                  </a:lnTo>
                  <a:lnTo>
                    <a:pt x="605" y="202"/>
                  </a:lnTo>
                  <a:lnTo>
                    <a:pt x="561" y="214"/>
                  </a:lnTo>
                  <a:lnTo>
                    <a:pt x="521" y="229"/>
                  </a:lnTo>
                  <a:lnTo>
                    <a:pt x="483" y="249"/>
                  </a:lnTo>
                  <a:lnTo>
                    <a:pt x="440" y="280"/>
                  </a:lnTo>
                  <a:lnTo>
                    <a:pt x="401" y="313"/>
                  </a:lnTo>
                  <a:lnTo>
                    <a:pt x="368" y="349"/>
                  </a:lnTo>
                  <a:lnTo>
                    <a:pt x="339" y="388"/>
                  </a:lnTo>
                  <a:lnTo>
                    <a:pt x="317" y="427"/>
                  </a:lnTo>
                  <a:lnTo>
                    <a:pt x="300" y="470"/>
                  </a:lnTo>
                  <a:lnTo>
                    <a:pt x="289" y="512"/>
                  </a:lnTo>
                  <a:lnTo>
                    <a:pt x="285" y="555"/>
                  </a:lnTo>
                  <a:lnTo>
                    <a:pt x="287" y="600"/>
                  </a:lnTo>
                  <a:lnTo>
                    <a:pt x="296" y="643"/>
                  </a:lnTo>
                  <a:lnTo>
                    <a:pt x="312" y="687"/>
                  </a:lnTo>
                  <a:lnTo>
                    <a:pt x="335" y="730"/>
                  </a:lnTo>
                  <a:lnTo>
                    <a:pt x="366" y="773"/>
                  </a:lnTo>
                  <a:lnTo>
                    <a:pt x="367" y="775"/>
                  </a:lnTo>
                  <a:lnTo>
                    <a:pt x="373" y="782"/>
                  </a:lnTo>
                  <a:lnTo>
                    <a:pt x="383" y="793"/>
                  </a:lnTo>
                  <a:lnTo>
                    <a:pt x="396" y="809"/>
                  </a:lnTo>
                  <a:lnTo>
                    <a:pt x="411" y="827"/>
                  </a:lnTo>
                  <a:lnTo>
                    <a:pt x="429" y="847"/>
                  </a:lnTo>
                  <a:lnTo>
                    <a:pt x="447" y="870"/>
                  </a:lnTo>
                  <a:lnTo>
                    <a:pt x="468" y="896"/>
                  </a:lnTo>
                  <a:lnTo>
                    <a:pt x="489" y="921"/>
                  </a:lnTo>
                  <a:lnTo>
                    <a:pt x="511" y="948"/>
                  </a:lnTo>
                  <a:lnTo>
                    <a:pt x="534" y="974"/>
                  </a:lnTo>
                  <a:lnTo>
                    <a:pt x="556" y="999"/>
                  </a:lnTo>
                  <a:lnTo>
                    <a:pt x="523" y="962"/>
                  </a:lnTo>
                  <a:lnTo>
                    <a:pt x="538" y="980"/>
                  </a:lnTo>
                  <a:lnTo>
                    <a:pt x="551" y="996"/>
                  </a:lnTo>
                  <a:lnTo>
                    <a:pt x="562" y="1009"/>
                  </a:lnTo>
                  <a:lnTo>
                    <a:pt x="571" y="1020"/>
                  </a:lnTo>
                  <a:lnTo>
                    <a:pt x="577" y="1026"/>
                  </a:lnTo>
                  <a:lnTo>
                    <a:pt x="578" y="1028"/>
                  </a:lnTo>
                  <a:lnTo>
                    <a:pt x="591" y="1049"/>
                  </a:lnTo>
                  <a:lnTo>
                    <a:pt x="599" y="1071"/>
                  </a:lnTo>
                  <a:lnTo>
                    <a:pt x="600" y="1094"/>
                  </a:lnTo>
                  <a:lnTo>
                    <a:pt x="596" y="1115"/>
                  </a:lnTo>
                  <a:lnTo>
                    <a:pt x="588" y="1137"/>
                  </a:lnTo>
                  <a:lnTo>
                    <a:pt x="574" y="1158"/>
                  </a:lnTo>
                  <a:lnTo>
                    <a:pt x="556" y="1176"/>
                  </a:lnTo>
                  <a:lnTo>
                    <a:pt x="536" y="1189"/>
                  </a:lnTo>
                  <a:lnTo>
                    <a:pt x="514" y="1199"/>
                  </a:lnTo>
                  <a:lnTo>
                    <a:pt x="491" y="1202"/>
                  </a:lnTo>
                  <a:lnTo>
                    <a:pt x="469" y="1202"/>
                  </a:lnTo>
                  <a:lnTo>
                    <a:pt x="447" y="1196"/>
                  </a:lnTo>
                  <a:lnTo>
                    <a:pt x="428" y="1184"/>
                  </a:lnTo>
                  <a:lnTo>
                    <a:pt x="409" y="1168"/>
                  </a:lnTo>
                  <a:lnTo>
                    <a:pt x="352" y="1098"/>
                  </a:lnTo>
                  <a:lnTo>
                    <a:pt x="390" y="1143"/>
                  </a:lnTo>
                  <a:lnTo>
                    <a:pt x="149" y="855"/>
                  </a:lnTo>
                  <a:lnTo>
                    <a:pt x="104" y="796"/>
                  </a:lnTo>
                  <a:lnTo>
                    <a:pt x="69" y="739"/>
                  </a:lnTo>
                  <a:lnTo>
                    <a:pt x="41" y="682"/>
                  </a:lnTo>
                  <a:lnTo>
                    <a:pt x="21" y="628"/>
                  </a:lnTo>
                  <a:lnTo>
                    <a:pt x="7" y="573"/>
                  </a:lnTo>
                  <a:lnTo>
                    <a:pt x="1" y="522"/>
                  </a:lnTo>
                  <a:lnTo>
                    <a:pt x="0" y="471"/>
                  </a:lnTo>
                  <a:lnTo>
                    <a:pt x="6" y="421"/>
                  </a:lnTo>
                  <a:lnTo>
                    <a:pt x="17" y="375"/>
                  </a:lnTo>
                  <a:lnTo>
                    <a:pt x="33" y="331"/>
                  </a:lnTo>
                  <a:lnTo>
                    <a:pt x="52" y="287"/>
                  </a:lnTo>
                  <a:lnTo>
                    <a:pt x="77" y="248"/>
                  </a:lnTo>
                  <a:lnTo>
                    <a:pt x="103" y="210"/>
                  </a:lnTo>
                  <a:lnTo>
                    <a:pt x="135" y="175"/>
                  </a:lnTo>
                  <a:lnTo>
                    <a:pt x="168" y="144"/>
                  </a:lnTo>
                  <a:lnTo>
                    <a:pt x="203" y="115"/>
                  </a:lnTo>
                  <a:lnTo>
                    <a:pt x="240" y="88"/>
                  </a:lnTo>
                  <a:lnTo>
                    <a:pt x="279" y="65"/>
                  </a:lnTo>
                  <a:lnTo>
                    <a:pt x="318" y="47"/>
                  </a:lnTo>
                  <a:lnTo>
                    <a:pt x="358" y="31"/>
                  </a:lnTo>
                  <a:lnTo>
                    <a:pt x="398" y="19"/>
                  </a:lnTo>
                  <a:lnTo>
                    <a:pt x="466" y="6"/>
                  </a:lnTo>
                  <a:lnTo>
                    <a:pt x="53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BD39B2FC-C971-4193-8EA2-61BBDCBDF9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75563" y="4867276"/>
              <a:ext cx="52388" cy="50800"/>
            </a:xfrm>
            <a:custGeom>
              <a:avLst/>
              <a:gdLst>
                <a:gd name="T0" fmla="*/ 51 w 130"/>
                <a:gd name="T1" fmla="*/ 60 h 128"/>
                <a:gd name="T2" fmla="*/ 70 w 130"/>
                <a:gd name="T3" fmla="*/ 60 h 128"/>
                <a:gd name="T4" fmla="*/ 77 w 130"/>
                <a:gd name="T5" fmla="*/ 59 h 128"/>
                <a:gd name="T6" fmla="*/ 82 w 130"/>
                <a:gd name="T7" fmla="*/ 55 h 128"/>
                <a:gd name="T8" fmla="*/ 83 w 130"/>
                <a:gd name="T9" fmla="*/ 48 h 128"/>
                <a:gd name="T10" fmla="*/ 82 w 130"/>
                <a:gd name="T11" fmla="*/ 42 h 128"/>
                <a:gd name="T12" fmla="*/ 77 w 130"/>
                <a:gd name="T13" fmla="*/ 38 h 128"/>
                <a:gd name="T14" fmla="*/ 71 w 130"/>
                <a:gd name="T15" fmla="*/ 37 h 128"/>
                <a:gd name="T16" fmla="*/ 51 w 130"/>
                <a:gd name="T17" fmla="*/ 37 h 128"/>
                <a:gd name="T18" fmla="*/ 68 w 130"/>
                <a:gd name="T19" fmla="*/ 28 h 128"/>
                <a:gd name="T20" fmla="*/ 89 w 130"/>
                <a:gd name="T21" fmla="*/ 32 h 128"/>
                <a:gd name="T22" fmla="*/ 95 w 130"/>
                <a:gd name="T23" fmla="*/ 48 h 128"/>
                <a:gd name="T24" fmla="*/ 90 w 130"/>
                <a:gd name="T25" fmla="*/ 63 h 128"/>
                <a:gd name="T26" fmla="*/ 76 w 130"/>
                <a:gd name="T27" fmla="*/ 69 h 128"/>
                <a:gd name="T28" fmla="*/ 84 w 130"/>
                <a:gd name="T29" fmla="*/ 101 h 128"/>
                <a:gd name="T30" fmla="*/ 51 w 130"/>
                <a:gd name="T31" fmla="*/ 69 h 128"/>
                <a:gd name="T32" fmla="*/ 40 w 130"/>
                <a:gd name="T33" fmla="*/ 101 h 128"/>
                <a:gd name="T34" fmla="*/ 66 w 130"/>
                <a:gd name="T35" fmla="*/ 11 h 128"/>
                <a:gd name="T36" fmla="*/ 34 w 130"/>
                <a:gd name="T37" fmla="*/ 20 h 128"/>
                <a:gd name="T38" fmla="*/ 16 w 130"/>
                <a:gd name="T39" fmla="*/ 47 h 128"/>
                <a:gd name="T40" fmla="*/ 16 w 130"/>
                <a:gd name="T41" fmla="*/ 82 h 128"/>
                <a:gd name="T42" fmla="*/ 34 w 130"/>
                <a:gd name="T43" fmla="*/ 107 h 128"/>
                <a:gd name="T44" fmla="*/ 66 w 130"/>
                <a:gd name="T45" fmla="*/ 117 h 128"/>
                <a:gd name="T46" fmla="*/ 96 w 130"/>
                <a:gd name="T47" fmla="*/ 107 h 128"/>
                <a:gd name="T48" fmla="*/ 115 w 130"/>
                <a:gd name="T49" fmla="*/ 82 h 128"/>
                <a:gd name="T50" fmla="*/ 115 w 130"/>
                <a:gd name="T51" fmla="*/ 47 h 128"/>
                <a:gd name="T52" fmla="*/ 96 w 130"/>
                <a:gd name="T53" fmla="*/ 20 h 128"/>
                <a:gd name="T54" fmla="*/ 66 w 130"/>
                <a:gd name="T55" fmla="*/ 11 h 128"/>
                <a:gd name="T56" fmla="*/ 85 w 130"/>
                <a:gd name="T57" fmla="*/ 3 h 128"/>
                <a:gd name="T58" fmla="*/ 118 w 130"/>
                <a:gd name="T59" fmla="*/ 25 h 128"/>
                <a:gd name="T60" fmla="*/ 130 w 130"/>
                <a:gd name="T61" fmla="*/ 64 h 128"/>
                <a:gd name="T62" fmla="*/ 118 w 130"/>
                <a:gd name="T63" fmla="*/ 102 h 128"/>
                <a:gd name="T64" fmla="*/ 85 w 130"/>
                <a:gd name="T65" fmla="*/ 125 h 128"/>
                <a:gd name="T66" fmla="*/ 45 w 130"/>
                <a:gd name="T67" fmla="*/ 125 h 128"/>
                <a:gd name="T68" fmla="*/ 13 w 130"/>
                <a:gd name="T69" fmla="*/ 102 h 128"/>
                <a:gd name="T70" fmla="*/ 0 w 130"/>
                <a:gd name="T71" fmla="*/ 64 h 128"/>
                <a:gd name="T72" fmla="*/ 13 w 130"/>
                <a:gd name="T73" fmla="*/ 25 h 128"/>
                <a:gd name="T74" fmla="*/ 45 w 130"/>
                <a:gd name="T75" fmla="*/ 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0" h="128">
                  <a:moveTo>
                    <a:pt x="51" y="37"/>
                  </a:moveTo>
                  <a:lnTo>
                    <a:pt x="51" y="60"/>
                  </a:lnTo>
                  <a:lnTo>
                    <a:pt x="66" y="60"/>
                  </a:lnTo>
                  <a:lnTo>
                    <a:pt x="70" y="60"/>
                  </a:lnTo>
                  <a:lnTo>
                    <a:pt x="73" y="59"/>
                  </a:lnTo>
                  <a:lnTo>
                    <a:pt x="77" y="59"/>
                  </a:lnTo>
                  <a:lnTo>
                    <a:pt x="79" y="56"/>
                  </a:lnTo>
                  <a:lnTo>
                    <a:pt x="82" y="55"/>
                  </a:lnTo>
                  <a:lnTo>
                    <a:pt x="83" y="52"/>
                  </a:lnTo>
                  <a:lnTo>
                    <a:pt x="83" y="48"/>
                  </a:lnTo>
                  <a:lnTo>
                    <a:pt x="83" y="44"/>
                  </a:lnTo>
                  <a:lnTo>
                    <a:pt x="82" y="42"/>
                  </a:lnTo>
                  <a:lnTo>
                    <a:pt x="79" y="40"/>
                  </a:lnTo>
                  <a:lnTo>
                    <a:pt x="77" y="38"/>
                  </a:lnTo>
                  <a:lnTo>
                    <a:pt x="73" y="37"/>
                  </a:lnTo>
                  <a:lnTo>
                    <a:pt x="71" y="37"/>
                  </a:lnTo>
                  <a:lnTo>
                    <a:pt x="67" y="37"/>
                  </a:lnTo>
                  <a:lnTo>
                    <a:pt x="51" y="37"/>
                  </a:lnTo>
                  <a:close/>
                  <a:moveTo>
                    <a:pt x="40" y="28"/>
                  </a:moveTo>
                  <a:lnTo>
                    <a:pt x="68" y="28"/>
                  </a:lnTo>
                  <a:lnTo>
                    <a:pt x="81" y="29"/>
                  </a:lnTo>
                  <a:lnTo>
                    <a:pt x="89" y="32"/>
                  </a:lnTo>
                  <a:lnTo>
                    <a:pt x="94" y="38"/>
                  </a:lnTo>
                  <a:lnTo>
                    <a:pt x="95" y="48"/>
                  </a:lnTo>
                  <a:lnTo>
                    <a:pt x="94" y="56"/>
                  </a:lnTo>
                  <a:lnTo>
                    <a:pt x="90" y="63"/>
                  </a:lnTo>
                  <a:lnTo>
                    <a:pt x="83" y="66"/>
                  </a:lnTo>
                  <a:lnTo>
                    <a:pt x="76" y="69"/>
                  </a:lnTo>
                  <a:lnTo>
                    <a:pt x="98" y="101"/>
                  </a:lnTo>
                  <a:lnTo>
                    <a:pt x="84" y="101"/>
                  </a:lnTo>
                  <a:lnTo>
                    <a:pt x="65" y="69"/>
                  </a:lnTo>
                  <a:lnTo>
                    <a:pt x="51" y="69"/>
                  </a:lnTo>
                  <a:lnTo>
                    <a:pt x="51" y="101"/>
                  </a:lnTo>
                  <a:lnTo>
                    <a:pt x="40" y="101"/>
                  </a:lnTo>
                  <a:lnTo>
                    <a:pt x="40" y="28"/>
                  </a:lnTo>
                  <a:close/>
                  <a:moveTo>
                    <a:pt x="66" y="11"/>
                  </a:moveTo>
                  <a:lnTo>
                    <a:pt x="49" y="13"/>
                  </a:lnTo>
                  <a:lnTo>
                    <a:pt x="34" y="20"/>
                  </a:lnTo>
                  <a:lnTo>
                    <a:pt x="23" y="32"/>
                  </a:lnTo>
                  <a:lnTo>
                    <a:pt x="16" y="47"/>
                  </a:lnTo>
                  <a:lnTo>
                    <a:pt x="14" y="64"/>
                  </a:lnTo>
                  <a:lnTo>
                    <a:pt x="16" y="82"/>
                  </a:lnTo>
                  <a:lnTo>
                    <a:pt x="23" y="96"/>
                  </a:lnTo>
                  <a:lnTo>
                    <a:pt x="34" y="107"/>
                  </a:lnTo>
                  <a:lnTo>
                    <a:pt x="49" y="114"/>
                  </a:lnTo>
                  <a:lnTo>
                    <a:pt x="66" y="117"/>
                  </a:lnTo>
                  <a:lnTo>
                    <a:pt x="82" y="114"/>
                  </a:lnTo>
                  <a:lnTo>
                    <a:pt x="96" y="107"/>
                  </a:lnTo>
                  <a:lnTo>
                    <a:pt x="107" y="96"/>
                  </a:lnTo>
                  <a:lnTo>
                    <a:pt x="115" y="82"/>
                  </a:lnTo>
                  <a:lnTo>
                    <a:pt x="118" y="64"/>
                  </a:lnTo>
                  <a:lnTo>
                    <a:pt x="115" y="47"/>
                  </a:lnTo>
                  <a:lnTo>
                    <a:pt x="107" y="32"/>
                  </a:lnTo>
                  <a:lnTo>
                    <a:pt x="96" y="20"/>
                  </a:lnTo>
                  <a:lnTo>
                    <a:pt x="82" y="13"/>
                  </a:lnTo>
                  <a:lnTo>
                    <a:pt x="66" y="11"/>
                  </a:lnTo>
                  <a:close/>
                  <a:moveTo>
                    <a:pt x="66" y="0"/>
                  </a:moveTo>
                  <a:lnTo>
                    <a:pt x="85" y="3"/>
                  </a:lnTo>
                  <a:lnTo>
                    <a:pt x="104" y="12"/>
                  </a:lnTo>
                  <a:lnTo>
                    <a:pt x="118" y="25"/>
                  </a:lnTo>
                  <a:lnTo>
                    <a:pt x="127" y="43"/>
                  </a:lnTo>
                  <a:lnTo>
                    <a:pt x="130" y="64"/>
                  </a:lnTo>
                  <a:lnTo>
                    <a:pt x="127" y="84"/>
                  </a:lnTo>
                  <a:lnTo>
                    <a:pt x="118" y="102"/>
                  </a:lnTo>
                  <a:lnTo>
                    <a:pt x="104" y="116"/>
                  </a:lnTo>
                  <a:lnTo>
                    <a:pt x="85" y="125"/>
                  </a:lnTo>
                  <a:lnTo>
                    <a:pt x="66" y="128"/>
                  </a:lnTo>
                  <a:lnTo>
                    <a:pt x="45" y="125"/>
                  </a:lnTo>
                  <a:lnTo>
                    <a:pt x="27" y="116"/>
                  </a:lnTo>
                  <a:lnTo>
                    <a:pt x="13" y="102"/>
                  </a:lnTo>
                  <a:lnTo>
                    <a:pt x="4" y="84"/>
                  </a:lnTo>
                  <a:lnTo>
                    <a:pt x="0" y="64"/>
                  </a:lnTo>
                  <a:lnTo>
                    <a:pt x="4" y="43"/>
                  </a:lnTo>
                  <a:lnTo>
                    <a:pt x="13" y="25"/>
                  </a:lnTo>
                  <a:lnTo>
                    <a:pt x="27" y="12"/>
                  </a:lnTo>
                  <a:lnTo>
                    <a:pt x="45" y="3"/>
                  </a:lnTo>
                  <a:lnTo>
                    <a:pt x="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1EB5D6F7-39B7-4247-A9D3-F53305E5DD0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91301" y="4867276"/>
              <a:ext cx="52388" cy="50800"/>
            </a:xfrm>
            <a:custGeom>
              <a:avLst/>
              <a:gdLst>
                <a:gd name="T0" fmla="*/ 51 w 130"/>
                <a:gd name="T1" fmla="*/ 60 h 128"/>
                <a:gd name="T2" fmla="*/ 69 w 130"/>
                <a:gd name="T3" fmla="*/ 60 h 128"/>
                <a:gd name="T4" fmla="*/ 75 w 130"/>
                <a:gd name="T5" fmla="*/ 59 h 128"/>
                <a:gd name="T6" fmla="*/ 81 w 130"/>
                <a:gd name="T7" fmla="*/ 55 h 128"/>
                <a:gd name="T8" fmla="*/ 82 w 130"/>
                <a:gd name="T9" fmla="*/ 48 h 128"/>
                <a:gd name="T10" fmla="*/ 81 w 130"/>
                <a:gd name="T11" fmla="*/ 42 h 128"/>
                <a:gd name="T12" fmla="*/ 76 w 130"/>
                <a:gd name="T13" fmla="*/ 38 h 128"/>
                <a:gd name="T14" fmla="*/ 70 w 130"/>
                <a:gd name="T15" fmla="*/ 37 h 128"/>
                <a:gd name="T16" fmla="*/ 51 w 130"/>
                <a:gd name="T17" fmla="*/ 37 h 128"/>
                <a:gd name="T18" fmla="*/ 68 w 130"/>
                <a:gd name="T19" fmla="*/ 28 h 128"/>
                <a:gd name="T20" fmla="*/ 88 w 130"/>
                <a:gd name="T21" fmla="*/ 32 h 128"/>
                <a:gd name="T22" fmla="*/ 94 w 130"/>
                <a:gd name="T23" fmla="*/ 48 h 128"/>
                <a:gd name="T24" fmla="*/ 88 w 130"/>
                <a:gd name="T25" fmla="*/ 63 h 128"/>
                <a:gd name="T26" fmla="*/ 75 w 130"/>
                <a:gd name="T27" fmla="*/ 69 h 128"/>
                <a:gd name="T28" fmla="*/ 83 w 130"/>
                <a:gd name="T29" fmla="*/ 101 h 128"/>
                <a:gd name="T30" fmla="*/ 51 w 130"/>
                <a:gd name="T31" fmla="*/ 69 h 128"/>
                <a:gd name="T32" fmla="*/ 40 w 130"/>
                <a:gd name="T33" fmla="*/ 101 h 128"/>
                <a:gd name="T34" fmla="*/ 64 w 130"/>
                <a:gd name="T35" fmla="*/ 11 h 128"/>
                <a:gd name="T36" fmla="*/ 34 w 130"/>
                <a:gd name="T37" fmla="*/ 20 h 128"/>
                <a:gd name="T38" fmla="*/ 14 w 130"/>
                <a:gd name="T39" fmla="*/ 47 h 128"/>
                <a:gd name="T40" fmla="*/ 14 w 130"/>
                <a:gd name="T41" fmla="*/ 82 h 128"/>
                <a:gd name="T42" fmla="*/ 34 w 130"/>
                <a:gd name="T43" fmla="*/ 107 h 128"/>
                <a:gd name="T44" fmla="*/ 64 w 130"/>
                <a:gd name="T45" fmla="*/ 117 h 128"/>
                <a:gd name="T46" fmla="*/ 96 w 130"/>
                <a:gd name="T47" fmla="*/ 107 h 128"/>
                <a:gd name="T48" fmla="*/ 114 w 130"/>
                <a:gd name="T49" fmla="*/ 82 h 128"/>
                <a:gd name="T50" fmla="*/ 114 w 130"/>
                <a:gd name="T51" fmla="*/ 47 h 128"/>
                <a:gd name="T52" fmla="*/ 96 w 130"/>
                <a:gd name="T53" fmla="*/ 20 h 128"/>
                <a:gd name="T54" fmla="*/ 64 w 130"/>
                <a:gd name="T55" fmla="*/ 11 h 128"/>
                <a:gd name="T56" fmla="*/ 85 w 130"/>
                <a:gd name="T57" fmla="*/ 3 h 128"/>
                <a:gd name="T58" fmla="*/ 117 w 130"/>
                <a:gd name="T59" fmla="*/ 25 h 128"/>
                <a:gd name="T60" fmla="*/ 130 w 130"/>
                <a:gd name="T61" fmla="*/ 64 h 128"/>
                <a:gd name="T62" fmla="*/ 117 w 130"/>
                <a:gd name="T63" fmla="*/ 102 h 128"/>
                <a:gd name="T64" fmla="*/ 85 w 130"/>
                <a:gd name="T65" fmla="*/ 125 h 128"/>
                <a:gd name="T66" fmla="*/ 45 w 130"/>
                <a:gd name="T67" fmla="*/ 125 h 128"/>
                <a:gd name="T68" fmla="*/ 12 w 130"/>
                <a:gd name="T69" fmla="*/ 102 h 128"/>
                <a:gd name="T70" fmla="*/ 0 w 130"/>
                <a:gd name="T71" fmla="*/ 64 h 128"/>
                <a:gd name="T72" fmla="*/ 12 w 130"/>
                <a:gd name="T73" fmla="*/ 25 h 128"/>
                <a:gd name="T74" fmla="*/ 45 w 130"/>
                <a:gd name="T75" fmla="*/ 3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0" h="128">
                  <a:moveTo>
                    <a:pt x="51" y="37"/>
                  </a:moveTo>
                  <a:lnTo>
                    <a:pt x="51" y="60"/>
                  </a:lnTo>
                  <a:lnTo>
                    <a:pt x="64" y="60"/>
                  </a:lnTo>
                  <a:lnTo>
                    <a:pt x="69" y="60"/>
                  </a:lnTo>
                  <a:lnTo>
                    <a:pt x="73" y="59"/>
                  </a:lnTo>
                  <a:lnTo>
                    <a:pt x="75" y="59"/>
                  </a:lnTo>
                  <a:lnTo>
                    <a:pt x="79" y="56"/>
                  </a:lnTo>
                  <a:lnTo>
                    <a:pt x="81" y="55"/>
                  </a:lnTo>
                  <a:lnTo>
                    <a:pt x="82" y="52"/>
                  </a:lnTo>
                  <a:lnTo>
                    <a:pt x="82" y="48"/>
                  </a:lnTo>
                  <a:lnTo>
                    <a:pt x="82" y="44"/>
                  </a:lnTo>
                  <a:lnTo>
                    <a:pt x="81" y="42"/>
                  </a:lnTo>
                  <a:lnTo>
                    <a:pt x="79" y="40"/>
                  </a:lnTo>
                  <a:lnTo>
                    <a:pt x="76" y="38"/>
                  </a:lnTo>
                  <a:lnTo>
                    <a:pt x="73" y="37"/>
                  </a:lnTo>
                  <a:lnTo>
                    <a:pt x="70" y="37"/>
                  </a:lnTo>
                  <a:lnTo>
                    <a:pt x="66" y="37"/>
                  </a:lnTo>
                  <a:lnTo>
                    <a:pt x="51" y="37"/>
                  </a:lnTo>
                  <a:close/>
                  <a:moveTo>
                    <a:pt x="40" y="28"/>
                  </a:moveTo>
                  <a:lnTo>
                    <a:pt x="68" y="28"/>
                  </a:lnTo>
                  <a:lnTo>
                    <a:pt x="80" y="29"/>
                  </a:lnTo>
                  <a:lnTo>
                    <a:pt x="88" y="32"/>
                  </a:lnTo>
                  <a:lnTo>
                    <a:pt x="93" y="38"/>
                  </a:lnTo>
                  <a:lnTo>
                    <a:pt x="94" y="48"/>
                  </a:lnTo>
                  <a:lnTo>
                    <a:pt x="93" y="56"/>
                  </a:lnTo>
                  <a:lnTo>
                    <a:pt x="88" y="63"/>
                  </a:lnTo>
                  <a:lnTo>
                    <a:pt x="82" y="66"/>
                  </a:lnTo>
                  <a:lnTo>
                    <a:pt x="75" y="69"/>
                  </a:lnTo>
                  <a:lnTo>
                    <a:pt x="96" y="101"/>
                  </a:lnTo>
                  <a:lnTo>
                    <a:pt x="83" y="101"/>
                  </a:lnTo>
                  <a:lnTo>
                    <a:pt x="64" y="69"/>
                  </a:lnTo>
                  <a:lnTo>
                    <a:pt x="51" y="69"/>
                  </a:lnTo>
                  <a:lnTo>
                    <a:pt x="51" y="101"/>
                  </a:lnTo>
                  <a:lnTo>
                    <a:pt x="40" y="101"/>
                  </a:lnTo>
                  <a:lnTo>
                    <a:pt x="40" y="28"/>
                  </a:lnTo>
                  <a:close/>
                  <a:moveTo>
                    <a:pt x="64" y="11"/>
                  </a:moveTo>
                  <a:lnTo>
                    <a:pt x="48" y="13"/>
                  </a:lnTo>
                  <a:lnTo>
                    <a:pt x="34" y="20"/>
                  </a:lnTo>
                  <a:lnTo>
                    <a:pt x="22" y="32"/>
                  </a:lnTo>
                  <a:lnTo>
                    <a:pt x="14" y="47"/>
                  </a:lnTo>
                  <a:lnTo>
                    <a:pt x="12" y="64"/>
                  </a:lnTo>
                  <a:lnTo>
                    <a:pt x="14" y="82"/>
                  </a:lnTo>
                  <a:lnTo>
                    <a:pt x="22" y="96"/>
                  </a:lnTo>
                  <a:lnTo>
                    <a:pt x="34" y="107"/>
                  </a:lnTo>
                  <a:lnTo>
                    <a:pt x="48" y="114"/>
                  </a:lnTo>
                  <a:lnTo>
                    <a:pt x="64" y="117"/>
                  </a:lnTo>
                  <a:lnTo>
                    <a:pt x="81" y="114"/>
                  </a:lnTo>
                  <a:lnTo>
                    <a:pt x="96" y="107"/>
                  </a:lnTo>
                  <a:lnTo>
                    <a:pt x="107" y="96"/>
                  </a:lnTo>
                  <a:lnTo>
                    <a:pt x="114" y="82"/>
                  </a:lnTo>
                  <a:lnTo>
                    <a:pt x="116" y="64"/>
                  </a:lnTo>
                  <a:lnTo>
                    <a:pt x="114" y="47"/>
                  </a:lnTo>
                  <a:lnTo>
                    <a:pt x="107" y="32"/>
                  </a:lnTo>
                  <a:lnTo>
                    <a:pt x="96" y="20"/>
                  </a:lnTo>
                  <a:lnTo>
                    <a:pt x="81" y="13"/>
                  </a:lnTo>
                  <a:lnTo>
                    <a:pt x="64" y="11"/>
                  </a:lnTo>
                  <a:close/>
                  <a:moveTo>
                    <a:pt x="64" y="0"/>
                  </a:moveTo>
                  <a:lnTo>
                    <a:pt x="85" y="3"/>
                  </a:lnTo>
                  <a:lnTo>
                    <a:pt x="103" y="12"/>
                  </a:lnTo>
                  <a:lnTo>
                    <a:pt x="117" y="25"/>
                  </a:lnTo>
                  <a:lnTo>
                    <a:pt x="126" y="43"/>
                  </a:lnTo>
                  <a:lnTo>
                    <a:pt x="130" y="64"/>
                  </a:lnTo>
                  <a:lnTo>
                    <a:pt x="126" y="84"/>
                  </a:lnTo>
                  <a:lnTo>
                    <a:pt x="117" y="102"/>
                  </a:lnTo>
                  <a:lnTo>
                    <a:pt x="103" y="116"/>
                  </a:lnTo>
                  <a:lnTo>
                    <a:pt x="85" y="125"/>
                  </a:lnTo>
                  <a:lnTo>
                    <a:pt x="64" y="128"/>
                  </a:lnTo>
                  <a:lnTo>
                    <a:pt x="45" y="125"/>
                  </a:lnTo>
                  <a:lnTo>
                    <a:pt x="26" y="116"/>
                  </a:lnTo>
                  <a:lnTo>
                    <a:pt x="12" y="102"/>
                  </a:lnTo>
                  <a:lnTo>
                    <a:pt x="2" y="84"/>
                  </a:lnTo>
                  <a:lnTo>
                    <a:pt x="0" y="64"/>
                  </a:lnTo>
                  <a:lnTo>
                    <a:pt x="2" y="43"/>
                  </a:lnTo>
                  <a:lnTo>
                    <a:pt x="12" y="25"/>
                  </a:lnTo>
                  <a:lnTo>
                    <a:pt x="26" y="12"/>
                  </a:lnTo>
                  <a:lnTo>
                    <a:pt x="45" y="3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D082A26-9C7A-4342-8EB5-958725E8936B}"/>
              </a:ext>
            </a:extLst>
          </p:cNvPr>
          <p:cNvCxnSpPr/>
          <p:nvPr/>
        </p:nvCxnSpPr>
        <p:spPr>
          <a:xfrm>
            <a:off x="411751" y="3105150"/>
            <a:ext cx="1494923" cy="0"/>
          </a:xfrm>
          <a:prstGeom prst="line">
            <a:avLst/>
          </a:prstGeom>
          <a:ln>
            <a:solidFill>
              <a:srgbClr val="0074BE"/>
            </a:solidFill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D331BC78-E161-4950-82A9-18D649408B84}"/>
              </a:ext>
            </a:extLst>
          </p:cNvPr>
          <p:cNvSpPr/>
          <p:nvPr/>
        </p:nvSpPr>
        <p:spPr>
          <a:xfrm>
            <a:off x="32149" y="3477220"/>
            <a:ext cx="22541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dirty="0">
                <a:solidFill>
                  <a:schemeClr val="accent1"/>
                </a:solidFill>
                <a:latin typeface="+mj-lt"/>
              </a:rPr>
              <a:t>SciSports</a:t>
            </a:r>
          </a:p>
          <a:p>
            <a:pPr algn="ctr"/>
            <a:endParaRPr lang="pt-BR" dirty="0">
              <a:solidFill>
                <a:schemeClr val="accent1"/>
              </a:solidFill>
              <a:latin typeface="+mj-lt"/>
            </a:endParaRPr>
          </a:p>
          <a:p>
            <a:pPr algn="ctr"/>
            <a:r>
              <a:rPr lang="pt-BR" dirty="0">
                <a:solidFill>
                  <a:schemeClr val="accent1"/>
                </a:solidFill>
                <a:latin typeface="+mj-lt"/>
              </a:rPr>
              <a:t>Real time </a:t>
            </a:r>
            <a:endParaRPr lang="en-US" dirty="0">
              <a:solidFill>
                <a:schemeClr val="accent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0239569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CD9190-0D5D-4499-A65C-5891D51FCC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89549" y="1047750"/>
            <a:ext cx="4764902" cy="785819"/>
          </a:xfrm>
        </p:spPr>
        <p:txBody>
          <a:bodyPr/>
          <a:lstStyle/>
          <a:p>
            <a:pPr algn="l"/>
            <a:r>
              <a:rPr lang="en-US" b="0" dirty="0"/>
              <a:t>“Little by little, we're giving sight to the machines. </a:t>
            </a:r>
            <a:r>
              <a:rPr lang="en-US" i="1" dirty="0"/>
              <a:t>First, we teach them to see. Then, they help us to see better”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5FB0A92-6D14-4B54-B7DD-D13812C75EB6}"/>
              </a:ext>
            </a:extLst>
          </p:cNvPr>
          <p:cNvSpPr/>
          <p:nvPr/>
        </p:nvSpPr>
        <p:spPr>
          <a:xfrm>
            <a:off x="5638800" y="2876550"/>
            <a:ext cx="11464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212121"/>
                </a:solidFill>
                <a:latin typeface="Arial" panose="020B0604020202020204" pitchFamily="34" charset="0"/>
              </a:rPr>
              <a:t>Fei-Fei Li</a:t>
            </a:r>
            <a:endParaRPr lang="en-US" i="0" dirty="0">
              <a:solidFill>
                <a:srgbClr val="21212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303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BB7EA95D-4C9D-444D-B082-6E7D122C45B4}"/>
              </a:ext>
            </a:extLst>
          </p:cNvPr>
          <p:cNvSpPr/>
          <p:nvPr/>
        </p:nvSpPr>
        <p:spPr>
          <a:xfrm>
            <a:off x="4038600" y="3987284"/>
            <a:ext cx="3886200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00" dirty="0">
                <a:latin typeface="Abadi Extra Light" panose="020B0604020202020204" pitchFamily="34" charset="0"/>
              </a:rPr>
              <a:t>https://www.prnewswire.com/news-releases/sas-announces-1-billion-investment-in-artificial-intelligence-ai-300813597.html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EC45CD4D-76BA-4494-B6FF-00D306E6FC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701130"/>
            <a:ext cx="6553200" cy="3741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092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roup 56">
            <a:extLst>
              <a:ext uri="{FF2B5EF4-FFF2-40B4-BE49-F238E27FC236}">
                <a16:creationId xmlns:a16="http://schemas.microsoft.com/office/drawing/2014/main" id="{7BADA6FB-B637-4465-BEE7-69D7C98CB458}"/>
              </a:ext>
            </a:extLst>
          </p:cNvPr>
          <p:cNvGrpSpPr/>
          <p:nvPr/>
        </p:nvGrpSpPr>
        <p:grpSpPr>
          <a:xfrm>
            <a:off x="5486002" y="992643"/>
            <a:ext cx="3657998" cy="1637046"/>
            <a:chOff x="5486002" y="992643"/>
            <a:chExt cx="3657998" cy="1637046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DDC95CB-8200-4945-8DCE-11BF00F1D258}"/>
                </a:ext>
              </a:extLst>
            </p:cNvPr>
            <p:cNvSpPr/>
            <p:nvPr/>
          </p:nvSpPr>
          <p:spPr>
            <a:xfrm>
              <a:off x="5486002" y="2186376"/>
              <a:ext cx="3657998" cy="3143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770EB7EF-FBA5-41B7-81B4-B41CB28C0992}"/>
                </a:ext>
              </a:extLst>
            </p:cNvPr>
            <p:cNvGrpSpPr/>
            <p:nvPr/>
          </p:nvGrpSpPr>
          <p:grpSpPr>
            <a:xfrm>
              <a:off x="6181924" y="992643"/>
              <a:ext cx="1388896" cy="1637046"/>
              <a:chOff x="6181924" y="992643"/>
              <a:chExt cx="1388896" cy="1637046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5CD15FEE-4C16-4EF0-9271-76EF5F7BE030}"/>
                  </a:ext>
                </a:extLst>
              </p:cNvPr>
              <p:cNvGrpSpPr/>
              <p:nvPr/>
            </p:nvGrpSpPr>
            <p:grpSpPr>
              <a:xfrm>
                <a:off x="6181924" y="992643"/>
                <a:ext cx="1388896" cy="1637046"/>
                <a:chOff x="6181924" y="992643"/>
                <a:chExt cx="1388896" cy="1637046"/>
              </a:xfrm>
            </p:grpSpPr>
            <p:sp>
              <p:nvSpPr>
                <p:cNvPr id="16" name="Freeform 6">
                  <a:extLst>
                    <a:ext uri="{FF2B5EF4-FFF2-40B4-BE49-F238E27FC236}">
                      <a16:creationId xmlns:a16="http://schemas.microsoft.com/office/drawing/2014/main" id="{A500D149-80D6-4708-BFB0-D7BFE412CD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 flipV="1">
                  <a:off x="7161233" y="1727891"/>
                  <a:ext cx="409587" cy="901798"/>
                </a:xfrm>
                <a:custGeom>
                  <a:avLst/>
                  <a:gdLst>
                    <a:gd name="T0" fmla="*/ 623 w 1160"/>
                    <a:gd name="T1" fmla="*/ 0 h 2554"/>
                    <a:gd name="T2" fmla="*/ 1160 w 1160"/>
                    <a:gd name="T3" fmla="*/ 808 h 2554"/>
                    <a:gd name="T4" fmla="*/ 0 w 1160"/>
                    <a:gd name="T5" fmla="*/ 2554 h 25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60" h="2554">
                      <a:moveTo>
                        <a:pt x="623" y="0"/>
                      </a:moveTo>
                      <a:lnTo>
                        <a:pt x="1160" y="808"/>
                      </a:lnTo>
                      <a:lnTo>
                        <a:pt x="0" y="2554"/>
                      </a:lnTo>
                    </a:path>
                  </a:pathLst>
                </a:custGeom>
                <a:noFill/>
                <a:ln w="12700" cap="flat">
                  <a:solidFill>
                    <a:srgbClr val="6F878C"/>
                  </a:solidFill>
                  <a:prstDash val="solid"/>
                  <a:miter lim="800000"/>
                  <a:headEnd/>
                  <a:tailEnd type="oval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0"/>
                </a:p>
              </p:txBody>
            </p:sp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1052C9EB-49BD-4C52-91A2-7DD1638B31BC}"/>
                    </a:ext>
                  </a:extLst>
                </p:cNvPr>
                <p:cNvGrpSpPr/>
                <p:nvPr/>
              </p:nvGrpSpPr>
              <p:grpSpPr>
                <a:xfrm>
                  <a:off x="6181924" y="992643"/>
                  <a:ext cx="1388896" cy="1637045"/>
                  <a:chOff x="6181924" y="992643"/>
                  <a:chExt cx="1388896" cy="1637045"/>
                </a:xfrm>
              </p:grpSpPr>
              <p:sp>
                <p:nvSpPr>
                  <p:cNvPr id="15" name="Freeform 5">
                    <a:extLst>
                      <a:ext uri="{FF2B5EF4-FFF2-40B4-BE49-F238E27FC236}">
                        <a16:creationId xmlns:a16="http://schemas.microsoft.com/office/drawing/2014/main" id="{1A0613EA-7D1B-47C7-8786-2085B9736A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 flipV="1">
                    <a:off x="6597344" y="2059091"/>
                    <a:ext cx="879200" cy="570597"/>
                  </a:xfrm>
                  <a:custGeom>
                    <a:avLst/>
                    <a:gdLst>
                      <a:gd name="T0" fmla="*/ 1952 w 2490"/>
                      <a:gd name="T1" fmla="*/ 0 h 1616"/>
                      <a:gd name="T2" fmla="*/ 0 w 2490"/>
                      <a:gd name="T3" fmla="*/ 0 h 1616"/>
                      <a:gd name="T4" fmla="*/ 538 w 2490"/>
                      <a:gd name="T5" fmla="*/ 808 h 1616"/>
                      <a:gd name="T6" fmla="*/ 0 w 2490"/>
                      <a:gd name="T7" fmla="*/ 1616 h 1616"/>
                      <a:gd name="T8" fmla="*/ 1952 w 2490"/>
                      <a:gd name="T9" fmla="*/ 1616 h 1616"/>
                      <a:gd name="T10" fmla="*/ 2490 w 2490"/>
                      <a:gd name="T11" fmla="*/ 808 h 1616"/>
                      <a:gd name="T12" fmla="*/ 1952 w 2490"/>
                      <a:gd name="T13" fmla="*/ 0 h 16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490" h="1616">
                        <a:moveTo>
                          <a:pt x="1952" y="0"/>
                        </a:moveTo>
                        <a:lnTo>
                          <a:pt x="0" y="0"/>
                        </a:lnTo>
                        <a:lnTo>
                          <a:pt x="538" y="808"/>
                        </a:lnTo>
                        <a:lnTo>
                          <a:pt x="0" y="1616"/>
                        </a:lnTo>
                        <a:lnTo>
                          <a:pt x="1952" y="1616"/>
                        </a:lnTo>
                        <a:lnTo>
                          <a:pt x="2490" y="808"/>
                        </a:lnTo>
                        <a:lnTo>
                          <a:pt x="1952" y="0"/>
                        </a:lnTo>
                        <a:close/>
                      </a:path>
                    </a:pathLst>
                  </a:custGeom>
                  <a:solidFill>
                    <a:srgbClr val="F68121"/>
                  </a:solidFill>
                  <a:ln>
                    <a:noFill/>
                  </a:ln>
                  <a:extLst/>
                </p:spPr>
                <p:txBody>
                  <a:bodyPr vert="horz" wrap="square" lIns="68580" tIns="34290" rIns="68580" bIns="3429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sz="1350"/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107E9E89-91E3-4567-AF5B-7241077B7E4C}"/>
                      </a:ext>
                    </a:extLst>
                  </p:cNvPr>
                  <p:cNvSpPr txBox="1"/>
                  <p:nvPr/>
                </p:nvSpPr>
                <p:spPr>
                  <a:xfrm>
                    <a:off x="6367723" y="2261668"/>
                    <a:ext cx="253274" cy="161583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 anchor="ctr">
                    <a:spAutoFit/>
                  </a:bodyPr>
                  <a:lstStyle/>
                  <a:p>
                    <a:pPr algn="ctr"/>
                    <a:r>
                      <a:rPr lang="cy-GB" sz="1050" dirty="0">
                        <a:solidFill>
                          <a:srgbClr val="6F878C"/>
                        </a:solidFill>
                        <a:latin typeface="+mj-lt"/>
                      </a:rPr>
                      <a:t>Hoje</a:t>
                    </a:r>
                    <a:endParaRPr lang="en-US" sz="1050" dirty="0">
                      <a:solidFill>
                        <a:srgbClr val="6F878C"/>
                      </a:solidFill>
                      <a:latin typeface="+mj-lt"/>
                    </a:endParaRPr>
                  </a:p>
                </p:txBody>
              </p: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425BBBB5-E8E5-4A20-89F5-37479AA7EA80}"/>
                      </a:ext>
                    </a:extLst>
                  </p:cNvPr>
                  <p:cNvSpPr txBox="1"/>
                  <p:nvPr/>
                </p:nvSpPr>
                <p:spPr>
                  <a:xfrm>
                    <a:off x="6181924" y="1239637"/>
                    <a:ext cx="1388896" cy="121252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t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r"/>
                    <a:r>
                      <a:rPr lang="pt-BR" sz="788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cs typeface="Calibri Light" panose="020F0302020204030204" pitchFamily="34" charset="0"/>
                      </a:rPr>
                      <a:t>Maior Poder Computacional</a:t>
                    </a:r>
                    <a:endParaRPr lang="en-US" sz="788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cs typeface="Calibri Light" panose="020F0302020204030204" pitchFamily="34" charset="0"/>
                    </a:endParaRPr>
                  </a:p>
                </p:txBody>
              </p:sp>
              <p:sp>
                <p:nvSpPr>
                  <p:cNvPr id="31" name="TextBox 25">
                    <a:extLst>
                      <a:ext uri="{FF2B5EF4-FFF2-40B4-BE49-F238E27FC236}">
                        <a16:creationId xmlns:a16="http://schemas.microsoft.com/office/drawing/2014/main" id="{3741391E-B858-414E-9EED-0EE6E9F84CED}"/>
                      </a:ext>
                    </a:extLst>
                  </p:cNvPr>
                  <p:cNvSpPr txBox="1"/>
                  <p:nvPr/>
                </p:nvSpPr>
                <p:spPr>
                  <a:xfrm>
                    <a:off x="6642846" y="992643"/>
                    <a:ext cx="927974" cy="184666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t">
                    <a:sp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r"/>
                    <a:r>
                      <a:rPr lang="en-US" sz="1200" dirty="0" err="1">
                        <a:solidFill>
                          <a:srgbClr val="0C344C"/>
                        </a:solidFill>
                        <a:latin typeface="+mj-lt"/>
                        <a:cs typeface="Calibri Light" panose="020F0302020204030204" pitchFamily="34" charset="0"/>
                      </a:rPr>
                      <a:t>Acurácia</a:t>
                    </a:r>
                    <a:endParaRPr lang="en-US" sz="1200" dirty="0">
                      <a:solidFill>
                        <a:srgbClr val="0C344C"/>
                      </a:solidFill>
                      <a:latin typeface="+mj-lt"/>
                      <a:cs typeface="Calibri Light" panose="020F0302020204030204" pitchFamily="34" charset="0"/>
                    </a:endParaRPr>
                  </a:p>
                </p:txBody>
              </p:sp>
            </p:grpSp>
          </p:grpSp>
          <p:pic>
            <p:nvPicPr>
              <p:cNvPr id="48" name="Graphic 47" descr="Bullseye">
                <a:extLst>
                  <a:ext uri="{FF2B5EF4-FFF2-40B4-BE49-F238E27FC236}">
                    <a16:creationId xmlns:a16="http://schemas.microsoft.com/office/drawing/2014/main" id="{FFCA4928-3CD2-4D27-90C9-613B7272E3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p:blipFill>
            <p:spPr>
              <a:xfrm>
                <a:off x="6880902" y="2171568"/>
                <a:ext cx="351123" cy="351123"/>
              </a:xfrm>
              <a:prstGeom prst="rect">
                <a:avLst/>
              </a:prstGeom>
            </p:spPr>
          </p:pic>
        </p:grp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69D5C30C-416F-4721-9F56-D7D03BEA42C4}"/>
              </a:ext>
            </a:extLst>
          </p:cNvPr>
          <p:cNvGrpSpPr/>
          <p:nvPr/>
        </p:nvGrpSpPr>
        <p:grpSpPr>
          <a:xfrm>
            <a:off x="3883475" y="2059091"/>
            <a:ext cx="2136325" cy="1548311"/>
            <a:chOff x="3834116" y="2059091"/>
            <a:chExt cx="2136325" cy="1548311"/>
          </a:xfrm>
        </p:grpSpPr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45C133B4-C89D-4507-BDDE-761C72F14C2A}"/>
                </a:ext>
              </a:extLst>
            </p:cNvPr>
            <p:cNvSpPr/>
            <p:nvPr/>
          </p:nvSpPr>
          <p:spPr>
            <a:xfrm>
              <a:off x="3834116" y="2186131"/>
              <a:ext cx="1665656" cy="3143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0262AD25-C49A-44D5-A3A1-1F8AE43C9DE0}"/>
                </a:ext>
              </a:extLst>
            </p:cNvPr>
            <p:cNvGrpSpPr/>
            <p:nvPr/>
          </p:nvGrpSpPr>
          <p:grpSpPr>
            <a:xfrm>
              <a:off x="4581545" y="2059091"/>
              <a:ext cx="1388896" cy="1548311"/>
              <a:chOff x="4581545" y="2059091"/>
              <a:chExt cx="1388896" cy="1548311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E077AEE8-73CE-4974-893B-0F840AE05C7F}"/>
                  </a:ext>
                </a:extLst>
              </p:cNvPr>
              <p:cNvSpPr txBox="1"/>
              <p:nvPr/>
            </p:nvSpPr>
            <p:spPr>
              <a:xfrm>
                <a:off x="4581545" y="3486150"/>
                <a:ext cx="1388896" cy="12125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788" dirty="0" err="1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Calibri Light" panose="020F0302020204030204" pitchFamily="34" charset="0"/>
                  </a:rPr>
                  <a:t>Acesso</a:t>
                </a:r>
                <a:r>
                  <a:rPr lang="en-US" sz="788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Calibri Light" panose="020F0302020204030204" pitchFamily="34" charset="0"/>
                  </a:rPr>
                  <a:t> a Imagens</a:t>
                </a:r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E5E9A2F2-96D1-4682-995D-3D11B04A97DD}"/>
                  </a:ext>
                </a:extLst>
              </p:cNvPr>
              <p:cNvGrpSpPr/>
              <p:nvPr/>
            </p:nvGrpSpPr>
            <p:grpSpPr>
              <a:xfrm>
                <a:off x="4746902" y="2059091"/>
                <a:ext cx="1223538" cy="1371199"/>
                <a:chOff x="4746902" y="2059091"/>
                <a:chExt cx="1223538" cy="1371199"/>
              </a:xfrm>
            </p:grpSpPr>
            <p:sp>
              <p:nvSpPr>
                <p:cNvPr id="9" name="Freeform 5">
                  <a:extLst>
                    <a:ext uri="{FF2B5EF4-FFF2-40B4-BE49-F238E27FC236}">
                      <a16:creationId xmlns:a16="http://schemas.microsoft.com/office/drawing/2014/main" id="{CBAFCA8C-A67A-4696-BB02-17C9258AD22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96965" y="2059091"/>
                  <a:ext cx="879200" cy="570597"/>
                </a:xfrm>
                <a:custGeom>
                  <a:avLst/>
                  <a:gdLst>
                    <a:gd name="T0" fmla="*/ 1952 w 2490"/>
                    <a:gd name="T1" fmla="*/ 0 h 1616"/>
                    <a:gd name="T2" fmla="*/ 0 w 2490"/>
                    <a:gd name="T3" fmla="*/ 0 h 1616"/>
                    <a:gd name="T4" fmla="*/ 538 w 2490"/>
                    <a:gd name="T5" fmla="*/ 808 h 1616"/>
                    <a:gd name="T6" fmla="*/ 0 w 2490"/>
                    <a:gd name="T7" fmla="*/ 1616 h 1616"/>
                    <a:gd name="T8" fmla="*/ 1952 w 2490"/>
                    <a:gd name="T9" fmla="*/ 1616 h 1616"/>
                    <a:gd name="T10" fmla="*/ 2490 w 2490"/>
                    <a:gd name="T11" fmla="*/ 808 h 1616"/>
                    <a:gd name="T12" fmla="*/ 1952 w 2490"/>
                    <a:gd name="T13" fmla="*/ 0 h 16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490" h="1616">
                      <a:moveTo>
                        <a:pt x="1952" y="0"/>
                      </a:moveTo>
                      <a:lnTo>
                        <a:pt x="0" y="0"/>
                      </a:lnTo>
                      <a:lnTo>
                        <a:pt x="538" y="808"/>
                      </a:lnTo>
                      <a:lnTo>
                        <a:pt x="0" y="1616"/>
                      </a:lnTo>
                      <a:lnTo>
                        <a:pt x="1952" y="1616"/>
                      </a:lnTo>
                      <a:lnTo>
                        <a:pt x="2490" y="808"/>
                      </a:lnTo>
                      <a:lnTo>
                        <a:pt x="1952" y="0"/>
                      </a:lnTo>
                      <a:close/>
                    </a:path>
                  </a:pathLst>
                </a:custGeom>
                <a:solidFill>
                  <a:srgbClr val="8C2A8F"/>
                </a:solidFill>
                <a:ln>
                  <a:noFill/>
                </a:ln>
                <a:extLst/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0"/>
                </a:p>
              </p:txBody>
            </p:sp>
            <p:sp>
              <p:nvSpPr>
                <p:cNvPr id="10" name="Freeform 6">
                  <a:extLst>
                    <a:ext uri="{FF2B5EF4-FFF2-40B4-BE49-F238E27FC236}">
                      <a16:creationId xmlns:a16="http://schemas.microsoft.com/office/drawing/2014/main" id="{E66457A4-BCC2-4095-B663-82712099567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560853" y="2059091"/>
                  <a:ext cx="409587" cy="901798"/>
                </a:xfrm>
                <a:custGeom>
                  <a:avLst/>
                  <a:gdLst>
                    <a:gd name="T0" fmla="*/ 623 w 1160"/>
                    <a:gd name="T1" fmla="*/ 0 h 2554"/>
                    <a:gd name="T2" fmla="*/ 1160 w 1160"/>
                    <a:gd name="T3" fmla="*/ 808 h 2554"/>
                    <a:gd name="T4" fmla="*/ 0 w 1160"/>
                    <a:gd name="T5" fmla="*/ 2554 h 25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60" h="2554">
                      <a:moveTo>
                        <a:pt x="623" y="0"/>
                      </a:moveTo>
                      <a:lnTo>
                        <a:pt x="1160" y="808"/>
                      </a:lnTo>
                      <a:lnTo>
                        <a:pt x="0" y="2554"/>
                      </a:lnTo>
                    </a:path>
                  </a:pathLst>
                </a:custGeom>
                <a:noFill/>
                <a:ln w="12700" cap="flat">
                  <a:solidFill>
                    <a:srgbClr val="19627F"/>
                  </a:solidFill>
                  <a:prstDash val="solid"/>
                  <a:miter lim="800000"/>
                  <a:headEnd/>
                  <a:tailEnd type="oval"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vert="horz" wrap="square" lIns="68580" tIns="34290" rIns="68580" bIns="3429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0"/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1A092E9D-2E7B-490C-BE71-E23DBAEF32BD}"/>
                    </a:ext>
                  </a:extLst>
                </p:cNvPr>
                <p:cNvSpPr txBox="1"/>
                <p:nvPr/>
              </p:nvSpPr>
              <p:spPr>
                <a:xfrm>
                  <a:off x="4746902" y="2261668"/>
                  <a:ext cx="275718" cy="161583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 anchor="ctr">
                  <a:spAutoFit/>
                </a:bodyPr>
                <a:lstStyle/>
                <a:p>
                  <a:pPr algn="ctr"/>
                  <a:r>
                    <a:rPr lang="cy-GB" sz="1050" dirty="0">
                      <a:solidFill>
                        <a:srgbClr val="19627F"/>
                      </a:solidFill>
                      <a:latin typeface="+mj-lt"/>
                    </a:rPr>
                    <a:t>1990</a:t>
                  </a:r>
                  <a:endParaRPr lang="en-US" sz="1050" dirty="0">
                    <a:solidFill>
                      <a:srgbClr val="19627F"/>
                    </a:solidFill>
                    <a:latin typeface="+mj-lt"/>
                  </a:endParaRPr>
                </a:p>
              </p:txBody>
            </p:sp>
            <p:sp>
              <p:nvSpPr>
                <p:cNvPr id="27" name="TextBox 25">
                  <a:extLst>
                    <a:ext uri="{FF2B5EF4-FFF2-40B4-BE49-F238E27FC236}">
                      <a16:creationId xmlns:a16="http://schemas.microsoft.com/office/drawing/2014/main" id="{7768D536-FF2D-408C-BFB9-E1FBD9A4FFF2}"/>
                    </a:ext>
                  </a:extLst>
                </p:cNvPr>
                <p:cNvSpPr txBox="1"/>
                <p:nvPr/>
              </p:nvSpPr>
              <p:spPr>
                <a:xfrm>
                  <a:off x="5042466" y="3060958"/>
                  <a:ext cx="927974" cy="369332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t">
                  <a:spAutoFit/>
                </a:bodyPr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r"/>
                  <a:r>
                    <a:rPr lang="en-US" sz="1200" dirty="0" err="1">
                      <a:solidFill>
                        <a:srgbClr val="0C344C"/>
                      </a:solidFill>
                      <a:latin typeface="+mj-lt"/>
                      <a:cs typeface="Calibri Light" panose="020F0302020204030204" pitchFamily="34" charset="0"/>
                    </a:rPr>
                    <a:t>Melhores</a:t>
                  </a:r>
                  <a:r>
                    <a:rPr lang="en-US" sz="1200" dirty="0">
                      <a:solidFill>
                        <a:srgbClr val="0C344C"/>
                      </a:solidFill>
                      <a:latin typeface="+mj-lt"/>
                      <a:cs typeface="Calibri Light" panose="020F0302020204030204" pitchFamily="34" charset="0"/>
                    </a:rPr>
                    <a:t> Redes </a:t>
                  </a:r>
                  <a:r>
                    <a:rPr lang="en-US" sz="1200" dirty="0" err="1">
                      <a:solidFill>
                        <a:srgbClr val="0C344C"/>
                      </a:solidFill>
                      <a:latin typeface="+mj-lt"/>
                      <a:cs typeface="Calibri Light" panose="020F0302020204030204" pitchFamily="34" charset="0"/>
                    </a:rPr>
                    <a:t>Neurais</a:t>
                  </a:r>
                  <a:endParaRPr lang="en-US" sz="1200" dirty="0">
                    <a:solidFill>
                      <a:srgbClr val="0C344C"/>
                    </a:solidFill>
                    <a:latin typeface="+mj-lt"/>
                    <a:cs typeface="Calibri Light" panose="020F0302020204030204" pitchFamily="34" charset="0"/>
                  </a:endParaRPr>
                </a:p>
              </p:txBody>
            </p:sp>
            <p:pic>
              <p:nvPicPr>
                <p:cNvPr id="43" name="Graphic 42" descr="Diamond">
                  <a:extLst>
                    <a:ext uri="{FF2B5EF4-FFF2-40B4-BE49-F238E27FC236}">
                      <a16:creationId xmlns:a16="http://schemas.microsoft.com/office/drawing/2014/main" id="{AB49ABBB-AB28-46A3-A87E-7BFD9720C7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303697" y="2162227"/>
                  <a:ext cx="364611" cy="364611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6" name="Title 5">
            <a:extLst>
              <a:ext uri="{FF2B5EF4-FFF2-40B4-BE49-F238E27FC236}">
                <a16:creationId xmlns:a16="http://schemas.microsoft.com/office/drawing/2014/main" id="{4E358C37-CDBC-4F1A-AF9B-C0E5AB79B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História</a:t>
            </a:r>
            <a:endParaRPr lang="en-US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8854A492-09DA-4990-A183-9DBBE69313B9}"/>
              </a:ext>
            </a:extLst>
          </p:cNvPr>
          <p:cNvGrpSpPr/>
          <p:nvPr/>
        </p:nvGrpSpPr>
        <p:grpSpPr>
          <a:xfrm>
            <a:off x="2350908" y="992643"/>
            <a:ext cx="2013029" cy="1637046"/>
            <a:chOff x="2350908" y="992643"/>
            <a:chExt cx="2013029" cy="1637046"/>
          </a:xfrm>
        </p:grpSpPr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FC52CCA1-64DC-4636-8549-D8C404ECBA00}"/>
                </a:ext>
              </a:extLst>
            </p:cNvPr>
            <p:cNvSpPr/>
            <p:nvPr/>
          </p:nvSpPr>
          <p:spPr>
            <a:xfrm>
              <a:off x="2350908" y="2186592"/>
              <a:ext cx="1665656" cy="3143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04193A2E-295E-4B87-9056-07226803015B}"/>
                </a:ext>
              </a:extLst>
            </p:cNvPr>
            <p:cNvGrpSpPr/>
            <p:nvPr/>
          </p:nvGrpSpPr>
          <p:grpSpPr>
            <a:xfrm>
              <a:off x="2975041" y="992643"/>
              <a:ext cx="1388896" cy="1637046"/>
              <a:chOff x="2975041" y="992643"/>
              <a:chExt cx="1388896" cy="1637046"/>
            </a:xfrm>
          </p:grpSpPr>
          <p:sp>
            <p:nvSpPr>
              <p:cNvPr id="13" name="Freeform 5">
                <a:extLst>
                  <a:ext uri="{FF2B5EF4-FFF2-40B4-BE49-F238E27FC236}">
                    <a16:creationId xmlns:a16="http://schemas.microsoft.com/office/drawing/2014/main" id="{9585D809-A4AF-48BB-A50A-44C46DBC2B77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3390461" y="2059091"/>
                <a:ext cx="879200" cy="570597"/>
              </a:xfrm>
              <a:custGeom>
                <a:avLst/>
                <a:gdLst>
                  <a:gd name="T0" fmla="*/ 1952 w 2490"/>
                  <a:gd name="T1" fmla="*/ 0 h 1616"/>
                  <a:gd name="T2" fmla="*/ 0 w 2490"/>
                  <a:gd name="T3" fmla="*/ 0 h 1616"/>
                  <a:gd name="T4" fmla="*/ 538 w 2490"/>
                  <a:gd name="T5" fmla="*/ 808 h 1616"/>
                  <a:gd name="T6" fmla="*/ 0 w 2490"/>
                  <a:gd name="T7" fmla="*/ 1616 h 1616"/>
                  <a:gd name="T8" fmla="*/ 1952 w 2490"/>
                  <a:gd name="T9" fmla="*/ 1616 h 1616"/>
                  <a:gd name="T10" fmla="*/ 2490 w 2490"/>
                  <a:gd name="T11" fmla="*/ 808 h 1616"/>
                  <a:gd name="T12" fmla="*/ 1952 w 2490"/>
                  <a:gd name="T13" fmla="*/ 0 h 16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90" h="1616">
                    <a:moveTo>
                      <a:pt x="1952" y="0"/>
                    </a:moveTo>
                    <a:lnTo>
                      <a:pt x="0" y="0"/>
                    </a:lnTo>
                    <a:lnTo>
                      <a:pt x="538" y="808"/>
                    </a:lnTo>
                    <a:lnTo>
                      <a:pt x="0" y="1616"/>
                    </a:lnTo>
                    <a:lnTo>
                      <a:pt x="1952" y="1616"/>
                    </a:lnTo>
                    <a:lnTo>
                      <a:pt x="2490" y="808"/>
                    </a:lnTo>
                    <a:lnTo>
                      <a:pt x="1952" y="0"/>
                    </a:lnTo>
                    <a:close/>
                  </a:path>
                </a:pathLst>
              </a:custGeom>
              <a:solidFill>
                <a:srgbClr val="04304B"/>
              </a:solidFill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 dirty="0"/>
              </a:p>
            </p:txBody>
          </p:sp>
          <p:sp>
            <p:nvSpPr>
              <p:cNvPr id="14" name="Freeform 6">
                <a:extLst>
                  <a:ext uri="{FF2B5EF4-FFF2-40B4-BE49-F238E27FC236}">
                    <a16:creationId xmlns:a16="http://schemas.microsoft.com/office/drawing/2014/main" id="{13ED12FA-3A35-48EF-9943-AA239BE7F949}"/>
                  </a:ext>
                </a:extLst>
              </p:cNvPr>
              <p:cNvSpPr>
                <a:spLocks/>
              </p:cNvSpPr>
              <p:nvPr/>
            </p:nvSpPr>
            <p:spPr bwMode="auto">
              <a:xfrm flipV="1">
                <a:off x="3954350" y="1727891"/>
                <a:ext cx="409587" cy="901798"/>
              </a:xfrm>
              <a:custGeom>
                <a:avLst/>
                <a:gdLst>
                  <a:gd name="T0" fmla="*/ 623 w 1160"/>
                  <a:gd name="T1" fmla="*/ 0 h 2554"/>
                  <a:gd name="T2" fmla="*/ 1160 w 1160"/>
                  <a:gd name="T3" fmla="*/ 808 h 2554"/>
                  <a:gd name="T4" fmla="*/ 0 w 1160"/>
                  <a:gd name="T5" fmla="*/ 2554 h 2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60" h="2554">
                    <a:moveTo>
                      <a:pt x="623" y="0"/>
                    </a:moveTo>
                    <a:lnTo>
                      <a:pt x="1160" y="808"/>
                    </a:lnTo>
                    <a:lnTo>
                      <a:pt x="0" y="2554"/>
                    </a:lnTo>
                  </a:path>
                </a:pathLst>
              </a:custGeom>
              <a:noFill/>
              <a:ln w="12700" cap="flat">
                <a:solidFill>
                  <a:srgbClr val="0C344C"/>
                </a:solidFill>
                <a:prstDash val="solid"/>
                <a:miter lim="800000"/>
                <a:headEnd/>
                <a:tailEnd type="oval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741EB19-D567-4EE7-9D28-ABB711BBECF8}"/>
                  </a:ext>
                </a:extLst>
              </p:cNvPr>
              <p:cNvSpPr txBox="1"/>
              <p:nvPr/>
            </p:nvSpPr>
            <p:spPr>
              <a:xfrm>
                <a:off x="3147933" y="2261668"/>
                <a:ext cx="275718" cy="161583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/>
                <a:r>
                  <a:rPr lang="cy-GB" sz="1050" dirty="0">
                    <a:solidFill>
                      <a:srgbClr val="0C344C"/>
                    </a:solidFill>
                    <a:latin typeface="+mj-lt"/>
                  </a:rPr>
                  <a:t>1970</a:t>
                </a:r>
                <a:endParaRPr lang="en-US" sz="1050" dirty="0">
                  <a:solidFill>
                    <a:srgbClr val="0C344C"/>
                  </a:solidFill>
                  <a:latin typeface="+mj-lt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5F527EF-D413-480F-A68B-A292788BD60F}"/>
                  </a:ext>
                </a:extLst>
              </p:cNvPr>
              <p:cNvSpPr txBox="1"/>
              <p:nvPr/>
            </p:nvSpPr>
            <p:spPr>
              <a:xfrm>
                <a:off x="2975041" y="1239637"/>
                <a:ext cx="1388896" cy="12125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788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Calibri Light" panose="020F0302020204030204" pitchFamily="34" charset="0"/>
                  </a:rPr>
                  <a:t>OCR</a:t>
                </a:r>
              </a:p>
            </p:txBody>
          </p:sp>
          <p:sp>
            <p:nvSpPr>
              <p:cNvPr id="33" name="TextBox 25">
                <a:extLst>
                  <a:ext uri="{FF2B5EF4-FFF2-40B4-BE49-F238E27FC236}">
                    <a16:creationId xmlns:a16="http://schemas.microsoft.com/office/drawing/2014/main" id="{D3ADE70A-C86A-4476-9096-1D589A35765E}"/>
                  </a:ext>
                </a:extLst>
              </p:cNvPr>
              <p:cNvSpPr txBox="1"/>
              <p:nvPr/>
            </p:nvSpPr>
            <p:spPr>
              <a:xfrm>
                <a:off x="3435963" y="992643"/>
                <a:ext cx="927974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1200" dirty="0" err="1">
                    <a:solidFill>
                      <a:srgbClr val="0C344C"/>
                    </a:solidFill>
                    <a:latin typeface="+mj-lt"/>
                    <a:cs typeface="Calibri Light" panose="020F0302020204030204" pitchFamily="34" charset="0"/>
                  </a:rPr>
                  <a:t>Produtização</a:t>
                </a:r>
                <a:endParaRPr lang="en-US" sz="1200" dirty="0">
                  <a:solidFill>
                    <a:srgbClr val="0C344C"/>
                  </a:solidFill>
                  <a:latin typeface="+mj-lt"/>
                  <a:cs typeface="Calibri Light" panose="020F0302020204030204" pitchFamily="34" charset="0"/>
                </a:endParaRPr>
              </a:p>
            </p:txBody>
          </p:sp>
          <p:pic>
            <p:nvPicPr>
              <p:cNvPr id="18" name="Graphic 17" descr="Eye">
                <a:extLst>
                  <a:ext uri="{FF2B5EF4-FFF2-40B4-BE49-F238E27FC236}">
                    <a16:creationId xmlns:a16="http://schemas.microsoft.com/office/drawing/2014/main" id="{226B064C-A74D-4763-A121-A529BB943B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3704404" y="2162227"/>
                <a:ext cx="360464" cy="360464"/>
              </a:xfrm>
              <a:prstGeom prst="rect">
                <a:avLst/>
              </a:prstGeom>
            </p:spPr>
          </p:pic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B8ED38E2-74D5-4DAA-810E-5671E4371408}"/>
              </a:ext>
            </a:extLst>
          </p:cNvPr>
          <p:cNvGrpSpPr/>
          <p:nvPr/>
        </p:nvGrpSpPr>
        <p:grpSpPr>
          <a:xfrm>
            <a:off x="0" y="2059091"/>
            <a:ext cx="2760496" cy="1370114"/>
            <a:chOff x="0" y="2059091"/>
            <a:chExt cx="2760496" cy="1370114"/>
          </a:xfrm>
        </p:grpSpPr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86DCD810-915F-430F-89A9-3D9FBCF9AAB9}"/>
                </a:ext>
              </a:extLst>
            </p:cNvPr>
            <p:cNvSpPr/>
            <p:nvPr/>
          </p:nvSpPr>
          <p:spPr>
            <a:xfrm>
              <a:off x="0" y="2178154"/>
              <a:ext cx="2256632" cy="3143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96A6C109-F12A-44C2-BD4C-4E5BFBC8770C}"/>
                </a:ext>
              </a:extLst>
            </p:cNvPr>
            <p:cNvGrpSpPr/>
            <p:nvPr/>
          </p:nvGrpSpPr>
          <p:grpSpPr>
            <a:xfrm>
              <a:off x="1371600" y="2059091"/>
              <a:ext cx="1388896" cy="1370114"/>
              <a:chOff x="1371600" y="2059091"/>
              <a:chExt cx="1388896" cy="1370114"/>
            </a:xfrm>
          </p:grpSpPr>
          <p:sp>
            <p:nvSpPr>
              <p:cNvPr id="11" name="Freeform 5">
                <a:extLst>
                  <a:ext uri="{FF2B5EF4-FFF2-40B4-BE49-F238E27FC236}">
                    <a16:creationId xmlns:a16="http://schemas.microsoft.com/office/drawing/2014/main" id="{A0B6CA83-D6F1-4644-ACB5-92388657D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7020" y="2059091"/>
                <a:ext cx="879200" cy="570597"/>
              </a:xfrm>
              <a:custGeom>
                <a:avLst/>
                <a:gdLst>
                  <a:gd name="T0" fmla="*/ 1952 w 2490"/>
                  <a:gd name="T1" fmla="*/ 0 h 1616"/>
                  <a:gd name="T2" fmla="*/ 0 w 2490"/>
                  <a:gd name="T3" fmla="*/ 0 h 1616"/>
                  <a:gd name="T4" fmla="*/ 538 w 2490"/>
                  <a:gd name="T5" fmla="*/ 808 h 1616"/>
                  <a:gd name="T6" fmla="*/ 0 w 2490"/>
                  <a:gd name="T7" fmla="*/ 1616 h 1616"/>
                  <a:gd name="T8" fmla="*/ 1952 w 2490"/>
                  <a:gd name="T9" fmla="*/ 1616 h 1616"/>
                  <a:gd name="T10" fmla="*/ 2490 w 2490"/>
                  <a:gd name="T11" fmla="*/ 808 h 1616"/>
                  <a:gd name="T12" fmla="*/ 1952 w 2490"/>
                  <a:gd name="T13" fmla="*/ 0 h 16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90" h="1616">
                    <a:moveTo>
                      <a:pt x="1952" y="0"/>
                    </a:moveTo>
                    <a:lnTo>
                      <a:pt x="0" y="0"/>
                    </a:lnTo>
                    <a:lnTo>
                      <a:pt x="538" y="808"/>
                    </a:lnTo>
                    <a:lnTo>
                      <a:pt x="0" y="1616"/>
                    </a:lnTo>
                    <a:lnTo>
                      <a:pt x="1952" y="1616"/>
                    </a:lnTo>
                    <a:lnTo>
                      <a:pt x="2490" y="808"/>
                    </a:lnTo>
                    <a:lnTo>
                      <a:pt x="1952" y="0"/>
                    </a:lnTo>
                    <a:close/>
                  </a:path>
                </a:pathLst>
              </a:custGeom>
              <a:solidFill>
                <a:srgbClr val="DC3958"/>
              </a:solidFill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8E03D4F5-EEDE-4620-ACF9-5B14D56090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0908" y="2059091"/>
                <a:ext cx="409587" cy="901798"/>
              </a:xfrm>
              <a:custGeom>
                <a:avLst/>
                <a:gdLst>
                  <a:gd name="T0" fmla="*/ 623 w 1160"/>
                  <a:gd name="T1" fmla="*/ 0 h 2554"/>
                  <a:gd name="T2" fmla="*/ 1160 w 1160"/>
                  <a:gd name="T3" fmla="*/ 808 h 2554"/>
                  <a:gd name="T4" fmla="*/ 0 w 1160"/>
                  <a:gd name="T5" fmla="*/ 2554 h 2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60" h="2554">
                    <a:moveTo>
                      <a:pt x="623" y="0"/>
                    </a:moveTo>
                    <a:lnTo>
                      <a:pt x="1160" y="808"/>
                    </a:lnTo>
                    <a:lnTo>
                      <a:pt x="0" y="2554"/>
                    </a:lnTo>
                  </a:path>
                </a:pathLst>
              </a:custGeom>
              <a:noFill/>
              <a:ln w="12700" cap="flat">
                <a:solidFill>
                  <a:srgbClr val="D80F79"/>
                </a:solidFill>
                <a:prstDash val="solid"/>
                <a:miter lim="800000"/>
                <a:headEnd/>
                <a:tailEnd type="oval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0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4E5AAA1-3C41-43E1-A27A-08271A4602DE}"/>
                  </a:ext>
                </a:extLst>
              </p:cNvPr>
              <p:cNvSpPr txBox="1"/>
              <p:nvPr/>
            </p:nvSpPr>
            <p:spPr>
              <a:xfrm>
                <a:off x="1540773" y="2261668"/>
                <a:ext cx="275717" cy="161583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ctr">
                <a:spAutoFit/>
              </a:bodyPr>
              <a:lstStyle/>
              <a:p>
                <a:pPr algn="ctr"/>
                <a:r>
                  <a:rPr lang="cy-GB" sz="1050" dirty="0">
                    <a:solidFill>
                      <a:srgbClr val="D80F79"/>
                    </a:solidFill>
                    <a:latin typeface="+mj-lt"/>
                  </a:rPr>
                  <a:t>1950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E5111547-5E41-4880-B22E-F1AB9C6CFDDF}"/>
                  </a:ext>
                </a:extLst>
              </p:cNvPr>
              <p:cNvSpPr txBox="1"/>
              <p:nvPr/>
            </p:nvSpPr>
            <p:spPr>
              <a:xfrm>
                <a:off x="1371600" y="3307953"/>
                <a:ext cx="1388896" cy="121252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pt-BR" sz="788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cs typeface="Calibri Light" panose="020F0302020204030204" pitchFamily="34" charset="0"/>
                  </a:rPr>
                  <a:t>Formas</a:t>
                </a:r>
                <a:endParaRPr lang="en-US" sz="788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Calibri Light" panose="020F0302020204030204" pitchFamily="34" charset="0"/>
                </a:endParaRPr>
              </a:p>
            </p:txBody>
          </p:sp>
          <p:sp>
            <p:nvSpPr>
              <p:cNvPr id="25" name="TextBox 25">
                <a:extLst>
                  <a:ext uri="{FF2B5EF4-FFF2-40B4-BE49-F238E27FC236}">
                    <a16:creationId xmlns:a16="http://schemas.microsoft.com/office/drawing/2014/main" id="{49814AFE-BA16-4C08-9042-947B4668D164}"/>
                  </a:ext>
                </a:extLst>
              </p:cNvPr>
              <p:cNvSpPr txBox="1"/>
              <p:nvPr/>
            </p:nvSpPr>
            <p:spPr>
              <a:xfrm>
                <a:off x="1832521" y="3060958"/>
                <a:ext cx="927974" cy="184666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>
                <a:spAutoFit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sz="1200" dirty="0">
                    <a:solidFill>
                      <a:srgbClr val="0C344C"/>
                    </a:solidFill>
                    <a:latin typeface="+mj-lt"/>
                    <a:cs typeface="Calibri Light" panose="020F0302020204030204" pitchFamily="34" charset="0"/>
                  </a:rPr>
                  <a:t>Redes </a:t>
                </a:r>
                <a:r>
                  <a:rPr lang="en-US" sz="1200" dirty="0" err="1">
                    <a:solidFill>
                      <a:srgbClr val="0C344C"/>
                    </a:solidFill>
                    <a:latin typeface="+mj-lt"/>
                    <a:cs typeface="Calibri Light" panose="020F0302020204030204" pitchFamily="34" charset="0"/>
                  </a:rPr>
                  <a:t>Neurais</a:t>
                </a:r>
                <a:endParaRPr lang="en-US" sz="1200" dirty="0">
                  <a:solidFill>
                    <a:srgbClr val="0C344C"/>
                  </a:solidFill>
                  <a:latin typeface="+mj-lt"/>
                  <a:cs typeface="Calibri Light" panose="020F0302020204030204" pitchFamily="34" charset="0"/>
                </a:endParaRPr>
              </a:p>
            </p:txBody>
          </p:sp>
          <p:pic>
            <p:nvPicPr>
              <p:cNvPr id="8" name="Graphic 7" descr="Brain">
                <a:extLst>
                  <a:ext uri="{FF2B5EF4-FFF2-40B4-BE49-F238E27FC236}">
                    <a16:creationId xmlns:a16="http://schemas.microsoft.com/office/drawing/2014/main" id="{6985E52D-1267-47D6-9F74-C4F2874315D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2051627" y="2173176"/>
                <a:ext cx="365047" cy="365047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46447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C100AB-2E98-48E5-9F8A-268EB3A6B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3"/>
            <a:ext cx="7886700" cy="994173"/>
          </a:xfrm>
        </p:spPr>
        <p:txBody>
          <a:bodyPr>
            <a:normAutofit/>
          </a:bodyPr>
          <a:lstStyle/>
          <a:p>
            <a:r>
              <a:rPr lang="pt-BR"/>
              <a:t>Acurácia</a:t>
            </a:r>
            <a:endParaRPr lang="en-US" dirty="0"/>
          </a:p>
        </p:txBody>
      </p:sp>
      <p:graphicFrame>
        <p:nvGraphicFramePr>
          <p:cNvPr id="3" name="Content Placeholder 18">
            <a:extLst>
              <a:ext uri="{FF2B5EF4-FFF2-40B4-BE49-F238E27FC236}">
                <a16:creationId xmlns:a16="http://schemas.microsoft.com/office/drawing/2014/main" id="{65B6A53F-4BC6-45F7-834A-C0BB27C9AE8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55929662"/>
              </p:ext>
            </p:extLst>
          </p:nvPr>
        </p:nvGraphicFramePr>
        <p:xfrm>
          <a:off x="585442" y="971550"/>
          <a:ext cx="7893844" cy="32635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70938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71600" y="2445064"/>
            <a:ext cx="1679783" cy="2192631"/>
          </a:xfrm>
          <a:prstGeom prst="rect">
            <a:avLst/>
          </a:prstGeom>
        </p:spPr>
      </p:pic>
      <p:sp>
        <p:nvSpPr>
          <p:cNvPr id="7" name="Title 5">
            <a:extLst>
              <a:ext uri="{FF2B5EF4-FFF2-40B4-BE49-F238E27FC236}">
                <a16:creationId xmlns:a16="http://schemas.microsoft.com/office/drawing/2014/main" id="{649A7443-8363-441A-9286-F8466F3FCF09}"/>
              </a:ext>
            </a:extLst>
          </p:cNvPr>
          <p:cNvSpPr txBox="1">
            <a:spLocks/>
          </p:cNvSpPr>
          <p:nvPr/>
        </p:nvSpPr>
        <p:spPr>
          <a:xfrm>
            <a:off x="626364" y="895350"/>
            <a:ext cx="8053169" cy="1575114"/>
          </a:xfrm>
          <a:prstGeom prst="rect">
            <a:avLst/>
          </a:prstGeom>
        </p:spPr>
        <p:txBody>
          <a:bodyPr vert="horz" wrap="square" lIns="91440" tIns="45720" rIns="91440" bIns="45720" rtlCol="0" anchor="ctr" anchorCtr="0">
            <a:noAutofit/>
          </a:bodyPr>
          <a:lstStyle>
            <a:lvl1pPr algn="ctr" defTabSz="182880" rtl="0" eaLnBrk="1" latinLnBrk="0" hangingPunct="1">
              <a:spcBef>
                <a:spcPct val="0"/>
              </a:spcBef>
              <a:buNone/>
              <a:defRPr lang="en-US" sz="2800" kern="1200" cap="none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57175" indent="-257175" algn="l">
              <a:spcBef>
                <a:spcPts val="600"/>
              </a:spcBef>
              <a:buClr>
                <a:srgbClr val="005E9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1-channel: </a:t>
            </a:r>
            <a:r>
              <a:rPr lang="en-US" sz="1800" dirty="0" err="1">
                <a:solidFill>
                  <a:schemeClr val="tx1"/>
                </a:solidFill>
              </a:rPr>
              <a:t>cada</a:t>
            </a:r>
            <a:r>
              <a:rPr lang="en-US" sz="1800" dirty="0">
                <a:solidFill>
                  <a:schemeClr val="tx1"/>
                </a:solidFill>
              </a:rPr>
              <a:t> pixel </a:t>
            </a:r>
            <a:r>
              <a:rPr lang="en-US" sz="1800" dirty="0" err="1">
                <a:solidFill>
                  <a:schemeClr val="tx1"/>
                </a:solidFill>
              </a:rPr>
              <a:t>tem</a:t>
            </a:r>
            <a:r>
              <a:rPr lang="en-US" sz="1800" dirty="0">
                <a:solidFill>
                  <a:schemeClr val="tx1"/>
                </a:solidFill>
              </a:rPr>
              <a:t> um valor </a:t>
            </a:r>
            <a:r>
              <a:rPr lang="en-US" sz="1800" dirty="0" err="1">
                <a:solidFill>
                  <a:schemeClr val="tx1"/>
                </a:solidFill>
              </a:rPr>
              <a:t>na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escala</a:t>
            </a:r>
            <a:r>
              <a:rPr lang="en-US" sz="1800" dirty="0">
                <a:solidFill>
                  <a:schemeClr val="tx1"/>
                </a:solidFill>
              </a:rPr>
              <a:t> de </a:t>
            </a:r>
            <a:r>
              <a:rPr lang="en-US" sz="1800" dirty="0" err="1">
                <a:solidFill>
                  <a:schemeClr val="tx1"/>
                </a:solidFill>
              </a:rPr>
              <a:t>cinza</a:t>
            </a:r>
            <a:endParaRPr lang="en-US" sz="1800" dirty="0">
              <a:solidFill>
                <a:schemeClr val="tx1"/>
              </a:solidFill>
            </a:endParaRPr>
          </a:p>
          <a:p>
            <a:pPr marL="257175" indent="-257175" algn="l">
              <a:spcBef>
                <a:spcPts val="600"/>
              </a:spcBef>
              <a:buClr>
                <a:srgbClr val="005E9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3-channel: </a:t>
            </a:r>
            <a:r>
              <a:rPr lang="en-US" sz="1800" dirty="0" err="1">
                <a:solidFill>
                  <a:schemeClr val="tx1"/>
                </a:solidFill>
              </a:rPr>
              <a:t>cada</a:t>
            </a:r>
            <a:r>
              <a:rPr lang="en-US" sz="1800" dirty="0">
                <a:solidFill>
                  <a:schemeClr val="tx1"/>
                </a:solidFill>
              </a:rPr>
              <a:t> pixel </a:t>
            </a:r>
            <a:r>
              <a:rPr lang="en-US" sz="1800" dirty="0" err="1">
                <a:solidFill>
                  <a:schemeClr val="tx1"/>
                </a:solidFill>
              </a:rPr>
              <a:t>tem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cor</a:t>
            </a:r>
            <a:r>
              <a:rPr lang="en-US" sz="1800" dirty="0">
                <a:solidFill>
                  <a:schemeClr val="tx1"/>
                </a:solidFill>
              </a:rPr>
              <a:t> (RGB)</a:t>
            </a:r>
          </a:p>
          <a:p>
            <a:pPr marL="257175" indent="-257175" algn="l">
              <a:spcBef>
                <a:spcPts val="600"/>
              </a:spcBef>
              <a:buClr>
                <a:srgbClr val="005E92"/>
              </a:buClr>
              <a:buFont typeface="Wingdings" panose="05000000000000000000" pitchFamily="2" charset="2"/>
              <a:buChar char="§"/>
            </a:pPr>
            <a:r>
              <a:rPr lang="en-US" sz="1800" dirty="0">
                <a:solidFill>
                  <a:schemeClr val="tx1"/>
                </a:solidFill>
              </a:rPr>
              <a:t>4-channel (satellite): </a:t>
            </a:r>
            <a:r>
              <a:rPr lang="en-US" sz="1800" dirty="0" err="1">
                <a:solidFill>
                  <a:schemeClr val="tx1"/>
                </a:solidFill>
              </a:rPr>
              <a:t>cada</a:t>
            </a:r>
            <a:r>
              <a:rPr lang="en-US" sz="1800" dirty="0">
                <a:solidFill>
                  <a:schemeClr val="tx1"/>
                </a:solidFill>
              </a:rPr>
              <a:t> pixel </a:t>
            </a:r>
            <a:r>
              <a:rPr lang="en-US" sz="1800" dirty="0" err="1">
                <a:solidFill>
                  <a:schemeClr val="tx1"/>
                </a:solidFill>
              </a:rPr>
              <a:t>tem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cor</a:t>
            </a:r>
            <a:r>
              <a:rPr lang="en-US" sz="1800" dirty="0">
                <a:solidFill>
                  <a:schemeClr val="tx1"/>
                </a:solidFill>
              </a:rPr>
              <a:t> e valor infra-</a:t>
            </a:r>
            <a:r>
              <a:rPr lang="en-US" sz="1800" dirty="0" err="1">
                <a:solidFill>
                  <a:schemeClr val="tx1"/>
                </a:solidFill>
              </a:rPr>
              <a:t>vermelho</a:t>
            </a:r>
            <a:endParaRPr lang="en-US" sz="1800" dirty="0">
              <a:solidFill>
                <a:schemeClr val="tx1"/>
              </a:solidFill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6DFE0DD-67EF-4AE3-A941-DD527223F5C5}"/>
              </a:ext>
            </a:extLst>
          </p:cNvPr>
          <p:cNvGrpSpPr/>
          <p:nvPr/>
        </p:nvGrpSpPr>
        <p:grpSpPr>
          <a:xfrm>
            <a:off x="7166183" y="2947644"/>
            <a:ext cx="1075937" cy="877996"/>
            <a:chOff x="7166183" y="2947644"/>
            <a:chExt cx="1075937" cy="87799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9E348F-3C0A-4C09-AE20-71C7703265C0}"/>
                </a:ext>
              </a:extLst>
            </p:cNvPr>
            <p:cNvSpPr/>
            <p:nvPr/>
          </p:nvSpPr>
          <p:spPr>
            <a:xfrm>
              <a:off x="7528519" y="3466013"/>
              <a:ext cx="351263" cy="359627"/>
            </a:xfrm>
            <a:prstGeom prst="rect">
              <a:avLst/>
            </a:prstGeom>
            <a:solidFill>
              <a:srgbClr val="7030A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GB" sz="1350">
                <a:solidFill>
                  <a:schemeClr val="accent1"/>
                </a:solidFill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5203575-046E-47C1-BBEC-800ADDB80F92}"/>
                </a:ext>
              </a:extLst>
            </p:cNvPr>
            <p:cNvSpPr txBox="1"/>
            <p:nvPr/>
          </p:nvSpPr>
          <p:spPr>
            <a:xfrm>
              <a:off x="7166183" y="2947644"/>
              <a:ext cx="1075937" cy="5078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GB" sz="1350" b="1" dirty="0"/>
                <a:t>R,G,B</a:t>
              </a:r>
            </a:p>
            <a:p>
              <a:pPr algn="ctr"/>
              <a:r>
                <a:rPr lang="en-GB" sz="1350" dirty="0"/>
                <a:t>(112,48,160)</a:t>
              </a:r>
            </a:p>
          </p:txBody>
        </p:sp>
      </p:grpSp>
      <p:sp>
        <p:nvSpPr>
          <p:cNvPr id="10" name="Titolo 1">
            <a:extLst>
              <a:ext uri="{FF2B5EF4-FFF2-40B4-BE49-F238E27FC236}">
                <a16:creationId xmlns:a16="http://schemas.microsoft.com/office/drawing/2014/main" id="{8DD73091-C912-42DA-B16F-7B9EACF95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Processo</a:t>
            </a:r>
            <a:endParaRPr lang="it-IT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8F8B25-A667-44AF-8E77-F6CDC6D09ED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52800" y="2443464"/>
            <a:ext cx="1679783" cy="21926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8107265-965B-4FA2-981C-1453A9DA5F56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793"/>
          <a:stretch/>
        </p:blipFill>
        <p:spPr>
          <a:xfrm>
            <a:off x="5334000" y="2437914"/>
            <a:ext cx="1678465" cy="2192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7860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olo 1">
            <a:extLst>
              <a:ext uri="{FF2B5EF4-FFF2-40B4-BE49-F238E27FC236}">
                <a16:creationId xmlns:a16="http://schemas.microsoft.com/office/drawing/2014/main" id="{8DD73091-C912-42DA-B16F-7B9EACF95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36945"/>
          </a:xfrm>
        </p:spPr>
        <p:txBody>
          <a:bodyPr/>
          <a:lstStyle/>
          <a:p>
            <a:r>
              <a:rPr lang="it-IT" dirty="0"/>
              <a:t>Nem tudo são flores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732EAB4-ED47-4D5C-A997-C0CF697D6B50}"/>
              </a:ext>
            </a:extLst>
          </p:cNvPr>
          <p:cNvGrpSpPr/>
          <p:nvPr/>
        </p:nvGrpSpPr>
        <p:grpSpPr>
          <a:xfrm>
            <a:off x="971727" y="1120093"/>
            <a:ext cx="1223383" cy="1455011"/>
            <a:chOff x="971727" y="1120093"/>
            <a:chExt cx="1223383" cy="1455011"/>
          </a:xfrm>
        </p:grpSpPr>
        <p:grpSp>
          <p:nvGrpSpPr>
            <p:cNvPr id="16" name="Group 4">
              <a:extLst>
                <a:ext uri="{FF2B5EF4-FFF2-40B4-BE49-F238E27FC236}">
                  <a16:creationId xmlns:a16="http://schemas.microsoft.com/office/drawing/2014/main" id="{B8AA30C3-4668-4464-B7AB-1B23F9703B49}"/>
                </a:ext>
              </a:extLst>
            </p:cNvPr>
            <p:cNvGrpSpPr/>
            <p:nvPr/>
          </p:nvGrpSpPr>
          <p:grpSpPr>
            <a:xfrm>
              <a:off x="971727" y="1425855"/>
              <a:ext cx="1223383" cy="1149249"/>
              <a:chOff x="835152" y="417760"/>
              <a:chExt cx="3562262" cy="3379699"/>
            </a:xfrm>
          </p:grpSpPr>
          <p:pic>
            <p:nvPicPr>
              <p:cNvPr id="17" name="Picture 2" descr="Image result for image file formats">
                <a:extLst>
                  <a:ext uri="{FF2B5EF4-FFF2-40B4-BE49-F238E27FC236}">
                    <a16:creationId xmlns:a16="http://schemas.microsoft.com/office/drawing/2014/main" id="{08036DE4-E243-4EDC-B49C-4752749AA18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903143" y="417760"/>
                <a:ext cx="3494271" cy="168402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8" name="Picture 2" descr="Image result for image file formats">
                <a:extLst>
                  <a:ext uri="{FF2B5EF4-FFF2-40B4-BE49-F238E27FC236}">
                    <a16:creationId xmlns:a16="http://schemas.microsoft.com/office/drawing/2014/main" id="{C0A2C152-A9EE-406B-A479-3F98ABDE09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/>
            </p:blipFill>
            <p:spPr bwMode="auto">
              <a:xfrm>
                <a:off x="835152" y="2101787"/>
                <a:ext cx="3562262" cy="169567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9" name="TextBox 5">
              <a:extLst>
                <a:ext uri="{FF2B5EF4-FFF2-40B4-BE49-F238E27FC236}">
                  <a16:creationId xmlns:a16="http://schemas.microsoft.com/office/drawing/2014/main" id="{74E974B8-FBE4-4E93-BBBE-73FBC102F3CC}"/>
                </a:ext>
              </a:extLst>
            </p:cNvPr>
            <p:cNvSpPr txBox="1"/>
            <p:nvPr/>
          </p:nvSpPr>
          <p:spPr>
            <a:xfrm>
              <a:off x="1187605" y="1120093"/>
              <a:ext cx="791627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 err="1"/>
                <a:t>Formato</a:t>
              </a:r>
              <a:endParaRPr lang="en-GB" sz="135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9FD2898-865A-4062-9F67-FE6C01487C19}"/>
              </a:ext>
            </a:extLst>
          </p:cNvPr>
          <p:cNvGrpSpPr/>
          <p:nvPr/>
        </p:nvGrpSpPr>
        <p:grpSpPr>
          <a:xfrm>
            <a:off x="3515014" y="2974175"/>
            <a:ext cx="1838661" cy="1431956"/>
            <a:chOff x="3515014" y="2974175"/>
            <a:chExt cx="1838661" cy="1431956"/>
          </a:xfrm>
        </p:grpSpPr>
        <p:pic>
          <p:nvPicPr>
            <p:cNvPr id="14" name="Picture 6">
              <a:extLst>
                <a:ext uri="{FF2B5EF4-FFF2-40B4-BE49-F238E27FC236}">
                  <a16:creationId xmlns:a16="http://schemas.microsoft.com/office/drawing/2014/main" id="{1F473FAD-2C9E-4E01-A613-10496964A6F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3515014" y="3311402"/>
              <a:ext cx="1838661" cy="1094729"/>
            </a:xfrm>
            <a:prstGeom prst="rect">
              <a:avLst/>
            </a:prstGeom>
          </p:spPr>
        </p:pic>
        <p:sp>
          <p:nvSpPr>
            <p:cNvPr id="22" name="TextBox 15">
              <a:extLst>
                <a:ext uri="{FF2B5EF4-FFF2-40B4-BE49-F238E27FC236}">
                  <a16:creationId xmlns:a16="http://schemas.microsoft.com/office/drawing/2014/main" id="{BE3D1468-A2A9-458B-A556-CF3708C0198E}"/>
                </a:ext>
              </a:extLst>
            </p:cNvPr>
            <p:cNvSpPr txBox="1"/>
            <p:nvPr/>
          </p:nvSpPr>
          <p:spPr>
            <a:xfrm>
              <a:off x="4174369" y="2974175"/>
              <a:ext cx="519951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 err="1"/>
                <a:t>Foco</a:t>
              </a:r>
              <a:endParaRPr lang="en-GB" sz="1350" dirty="0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4F4073F-4B24-4191-8258-F5DF8317F3D2}"/>
              </a:ext>
            </a:extLst>
          </p:cNvPr>
          <p:cNvGrpSpPr/>
          <p:nvPr/>
        </p:nvGrpSpPr>
        <p:grpSpPr>
          <a:xfrm>
            <a:off x="858616" y="2971882"/>
            <a:ext cx="1449605" cy="1436543"/>
            <a:chOff x="858616" y="2971882"/>
            <a:chExt cx="1449605" cy="1436543"/>
          </a:xfrm>
        </p:grpSpPr>
        <p:pic>
          <p:nvPicPr>
            <p:cNvPr id="11" name="Picture 2" descr="Image result for digital image noise">
              <a:extLst>
                <a:ext uri="{FF2B5EF4-FFF2-40B4-BE49-F238E27FC236}">
                  <a16:creationId xmlns:a16="http://schemas.microsoft.com/office/drawing/2014/main" id="{6F4A55A1-7CDC-4ED1-BBDA-45E760203E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8616" y="3292285"/>
              <a:ext cx="1449605" cy="11161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TextBox 16">
              <a:extLst>
                <a:ext uri="{FF2B5EF4-FFF2-40B4-BE49-F238E27FC236}">
                  <a16:creationId xmlns:a16="http://schemas.microsoft.com/office/drawing/2014/main" id="{DAAFD017-3104-438C-81E0-83C8BE328498}"/>
                </a:ext>
              </a:extLst>
            </p:cNvPr>
            <p:cNvSpPr txBox="1"/>
            <p:nvPr/>
          </p:nvSpPr>
          <p:spPr>
            <a:xfrm>
              <a:off x="858616" y="2971882"/>
              <a:ext cx="1449605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350" dirty="0" err="1"/>
                <a:t>Ruido</a:t>
              </a:r>
              <a:r>
                <a:rPr lang="en-GB" sz="1350" dirty="0"/>
                <a:t> Digital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0034D095-940F-4A15-A772-81D33C89547B}"/>
              </a:ext>
            </a:extLst>
          </p:cNvPr>
          <p:cNvGrpSpPr/>
          <p:nvPr/>
        </p:nvGrpSpPr>
        <p:grpSpPr>
          <a:xfrm>
            <a:off x="6375560" y="1153577"/>
            <a:ext cx="2138713" cy="1388043"/>
            <a:chOff x="6375560" y="1153577"/>
            <a:chExt cx="2138713" cy="1388043"/>
          </a:xfrm>
        </p:grpSpPr>
        <p:pic>
          <p:nvPicPr>
            <p:cNvPr id="15" name="Picture 9">
              <a:extLst>
                <a:ext uri="{FF2B5EF4-FFF2-40B4-BE49-F238E27FC236}">
                  <a16:creationId xmlns:a16="http://schemas.microsoft.com/office/drawing/2014/main" id="{78F4B933-2C1F-4FE9-B5CB-3EA916622A3A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375560" y="1448932"/>
              <a:ext cx="2138713" cy="1092688"/>
            </a:xfrm>
            <a:prstGeom prst="rect">
              <a:avLst/>
            </a:prstGeom>
          </p:spPr>
        </p:pic>
        <p:sp>
          <p:nvSpPr>
            <p:cNvPr id="20" name="TextBox 13">
              <a:extLst>
                <a:ext uri="{FF2B5EF4-FFF2-40B4-BE49-F238E27FC236}">
                  <a16:creationId xmlns:a16="http://schemas.microsoft.com/office/drawing/2014/main" id="{2894643D-9F9A-48DD-8239-CD07B5439F03}"/>
                </a:ext>
              </a:extLst>
            </p:cNvPr>
            <p:cNvSpPr txBox="1"/>
            <p:nvPr/>
          </p:nvSpPr>
          <p:spPr>
            <a:xfrm>
              <a:off x="6896561" y="1153577"/>
              <a:ext cx="1096710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 err="1"/>
                <a:t>Temperatura</a:t>
              </a:r>
              <a:endParaRPr lang="en-GB" sz="1350" dirty="0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64AEECB-5E1E-4782-A80D-574DB6C694E4}"/>
              </a:ext>
            </a:extLst>
          </p:cNvPr>
          <p:cNvGrpSpPr/>
          <p:nvPr/>
        </p:nvGrpSpPr>
        <p:grpSpPr>
          <a:xfrm>
            <a:off x="2890716" y="1149857"/>
            <a:ext cx="3087256" cy="1395483"/>
            <a:chOff x="2890716" y="1149857"/>
            <a:chExt cx="3087256" cy="1395483"/>
          </a:xfrm>
        </p:grpSpPr>
        <p:pic>
          <p:nvPicPr>
            <p:cNvPr id="24" name="Picture 12">
              <a:extLst>
                <a:ext uri="{FF2B5EF4-FFF2-40B4-BE49-F238E27FC236}">
                  <a16:creationId xmlns:a16="http://schemas.microsoft.com/office/drawing/2014/main" id="{14687E4A-C71A-4C59-B078-A3A7D48AF3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2890716" y="1455619"/>
              <a:ext cx="3087256" cy="1089721"/>
            </a:xfrm>
            <a:prstGeom prst="rect">
              <a:avLst/>
            </a:prstGeom>
          </p:spPr>
        </p:pic>
        <p:sp>
          <p:nvSpPr>
            <p:cNvPr id="25" name="TextBox 19">
              <a:extLst>
                <a:ext uri="{FF2B5EF4-FFF2-40B4-BE49-F238E27FC236}">
                  <a16:creationId xmlns:a16="http://schemas.microsoft.com/office/drawing/2014/main" id="{659D3B5F-B33F-42F1-977F-ACAFDD47A5D3}"/>
                </a:ext>
              </a:extLst>
            </p:cNvPr>
            <p:cNvSpPr txBox="1"/>
            <p:nvPr/>
          </p:nvSpPr>
          <p:spPr>
            <a:xfrm>
              <a:off x="4224190" y="1149857"/>
              <a:ext cx="420308" cy="3000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350" dirty="0"/>
                <a:t>Luz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402F7E65-642F-4D41-9E70-39933F1DB6FD}"/>
              </a:ext>
            </a:extLst>
          </p:cNvPr>
          <p:cNvGrpSpPr/>
          <p:nvPr/>
        </p:nvGrpSpPr>
        <p:grpSpPr>
          <a:xfrm>
            <a:off x="6689178" y="2974175"/>
            <a:ext cx="1511476" cy="1431956"/>
            <a:chOff x="6689178" y="2974175"/>
            <a:chExt cx="1511476" cy="1431956"/>
          </a:xfrm>
        </p:grpSpPr>
        <p:pic>
          <p:nvPicPr>
            <p:cNvPr id="12" name="Picture 7">
              <a:extLst>
                <a:ext uri="{FF2B5EF4-FFF2-40B4-BE49-F238E27FC236}">
                  <a16:creationId xmlns:a16="http://schemas.microsoft.com/office/drawing/2014/main" id="{9023F92F-DB22-43EA-A80A-5BACAB350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689178" y="3272525"/>
              <a:ext cx="1511476" cy="1133606"/>
            </a:xfrm>
            <a:prstGeom prst="rect">
              <a:avLst/>
            </a:prstGeom>
          </p:spPr>
        </p:pic>
        <p:sp>
          <p:nvSpPr>
            <p:cNvPr id="26" name="TextBox 16">
              <a:extLst>
                <a:ext uri="{FF2B5EF4-FFF2-40B4-BE49-F238E27FC236}">
                  <a16:creationId xmlns:a16="http://schemas.microsoft.com/office/drawing/2014/main" id="{8818B2EF-D4B3-46B2-AA62-87FBA314F726}"/>
                </a:ext>
              </a:extLst>
            </p:cNvPr>
            <p:cNvSpPr txBox="1"/>
            <p:nvPr/>
          </p:nvSpPr>
          <p:spPr>
            <a:xfrm>
              <a:off x="6720114" y="2974175"/>
              <a:ext cx="1449605" cy="300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350" dirty="0"/>
                <a:t>Moiré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4818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5C961D59-5047-4FD2-BB85-455C6470B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Misclassification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6374E48-BF2F-4570-AA69-E0778011A4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052128"/>
            <a:ext cx="9144000" cy="40913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58EF9B-D713-4474-8D77-F18A3C2F88C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889" r="26297"/>
          <a:stretch/>
        </p:blipFill>
        <p:spPr>
          <a:xfrm rot="5400000">
            <a:off x="2321712" y="-185728"/>
            <a:ext cx="4500576" cy="6157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72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1D336-8BBE-4C43-9E16-3BD2845D6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36945"/>
          </a:xfrm>
        </p:spPr>
        <p:txBody>
          <a:bodyPr/>
          <a:lstStyle/>
          <a:p>
            <a:r>
              <a:rPr lang="pt-BR" dirty="0"/>
              <a:t>Classificação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454849-188C-4ADB-AF3F-D54A8C9F53F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742950"/>
            <a:ext cx="5864352" cy="39086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14480CF-A327-46E7-9D9A-0368D2EE2D3B}"/>
              </a:ext>
            </a:extLst>
          </p:cNvPr>
          <p:cNvSpPr txBox="1"/>
          <p:nvPr/>
        </p:nvSpPr>
        <p:spPr>
          <a:xfrm>
            <a:off x="6629400" y="1047750"/>
            <a:ext cx="2362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pt-BR" dirty="0"/>
              <a:t>Cachorro</a:t>
            </a:r>
          </a:p>
          <a:p>
            <a:pPr marL="342900" indent="-342900">
              <a:buAutoNum type="arabicParenR"/>
            </a:pPr>
            <a:r>
              <a:rPr lang="en-US" dirty="0"/>
              <a:t>Basset</a:t>
            </a:r>
          </a:p>
          <a:p>
            <a:pPr marL="342900" indent="-342900">
              <a:buAutoNum type="arabicParenR"/>
            </a:pPr>
            <a:r>
              <a:rPr lang="pt-BR" dirty="0"/>
              <a:t>B</a:t>
            </a:r>
            <a:r>
              <a:rPr lang="en-US" dirty="0"/>
              <a:t>asset-Preto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90757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FFD1D336-8BBE-4C43-9E16-3BD2845D6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436945"/>
          </a:xfrm>
        </p:spPr>
        <p:txBody>
          <a:bodyPr/>
          <a:lstStyle/>
          <a:p>
            <a:r>
              <a:rPr lang="pt-BR" dirty="0"/>
              <a:t>Expansão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3454849-188C-4ADB-AF3F-D54A8C9F53F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742950"/>
            <a:ext cx="2400886" cy="1600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7E2D89-45D2-4F0D-B5DD-E44946DB6BB6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76600" y="742950"/>
            <a:ext cx="2400886" cy="1600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69935D-6711-4D14-921B-2B3CE739F0BC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3125" y="742950"/>
            <a:ext cx="2400886" cy="1600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C3D70D5-0CF0-455A-9B6B-D52CB264C89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2647950"/>
            <a:ext cx="2400886" cy="1600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A01AFC-1DA2-4FC9-9B87-373382467F04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76600" y="2647950"/>
            <a:ext cx="2400886" cy="16002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6B6F554-F5A5-425A-913D-12EB931B67AD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3125" y="2647950"/>
            <a:ext cx="2400886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680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21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488</TotalTime>
  <Words>415</Words>
  <Application>Microsoft Office PowerPoint</Application>
  <PresentationFormat>On-screen Show (16:9)</PresentationFormat>
  <Paragraphs>162</Paragraphs>
  <Slides>19</Slides>
  <Notes>12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Abadi Extra Light</vt:lpstr>
      <vt:lpstr>Arial</vt:lpstr>
      <vt:lpstr>Calibri</vt:lpstr>
      <vt:lpstr>Calibri Light</vt:lpstr>
      <vt:lpstr>Menlo</vt:lpstr>
      <vt:lpstr>Wingdings</vt:lpstr>
      <vt:lpstr>Tema do Office</vt:lpstr>
      <vt:lpstr>Informação além dos dados: Processamento de imagem e visão computacional</vt:lpstr>
      <vt:lpstr>PowerPoint Presentation</vt:lpstr>
      <vt:lpstr>História</vt:lpstr>
      <vt:lpstr>Acurácia</vt:lpstr>
      <vt:lpstr>Processo</vt:lpstr>
      <vt:lpstr>Nem tudo são flores</vt:lpstr>
      <vt:lpstr>Misclassification</vt:lpstr>
      <vt:lpstr>Classificação</vt:lpstr>
      <vt:lpstr>Expansão</vt:lpstr>
      <vt:lpstr>Pre Processamento – Image Action Set</vt:lpstr>
      <vt:lpstr>Pre Processamento – flattenImageTable </vt:lpstr>
      <vt:lpstr>Pre Processamento – extractDetectedObjects</vt:lpstr>
      <vt:lpstr>Pre Processamento – loadImages</vt:lpstr>
      <vt:lpstr>Pre Processamento – processImage</vt:lpstr>
      <vt:lpstr>Deep learning no SAS Viya</vt:lpstr>
      <vt:lpstr>PowerPoint Presentation</vt:lpstr>
      <vt:lpstr>PowerPoint Presentation</vt:lpstr>
      <vt:lpstr>PowerPoint Presentation</vt:lpstr>
      <vt:lpstr>“Little by little, we're giving sight to the machines. First, we teach them to see. Then, they help us to see better”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Informação além dos dados: Processamento de imagem e visão computacional</dc:title>
  <dc:creator>Lucas De Paula</dc:creator>
  <cp:lastModifiedBy>Lucas De Paula</cp:lastModifiedBy>
  <cp:revision>357</cp:revision>
  <dcterms:created xsi:type="dcterms:W3CDTF">2019-05-31T12:52:55Z</dcterms:created>
  <dcterms:modified xsi:type="dcterms:W3CDTF">2019-06-07T13:23:18Z</dcterms:modified>
</cp:coreProperties>
</file>